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3653" r:id="rId2"/>
  </p:sldMasterIdLst>
  <p:notesMasterIdLst>
    <p:notesMasterId r:id="rId54"/>
  </p:notesMasterIdLst>
  <p:handoutMasterIdLst>
    <p:handoutMasterId r:id="rId55"/>
  </p:handoutMasterIdLst>
  <p:sldIdLst>
    <p:sldId id="256" r:id="rId3"/>
    <p:sldId id="257" r:id="rId4"/>
    <p:sldId id="323" r:id="rId5"/>
    <p:sldId id="263" r:id="rId6"/>
    <p:sldId id="261" r:id="rId7"/>
    <p:sldId id="262" r:id="rId8"/>
    <p:sldId id="303" r:id="rId9"/>
    <p:sldId id="296" r:id="rId10"/>
    <p:sldId id="298" r:id="rId11"/>
    <p:sldId id="320" r:id="rId12"/>
    <p:sldId id="267" r:id="rId13"/>
    <p:sldId id="324" r:id="rId14"/>
    <p:sldId id="325" r:id="rId15"/>
    <p:sldId id="288" r:id="rId16"/>
    <p:sldId id="330" r:id="rId17"/>
    <p:sldId id="326" r:id="rId18"/>
    <p:sldId id="335" r:id="rId19"/>
    <p:sldId id="331" r:id="rId20"/>
    <p:sldId id="332" r:id="rId21"/>
    <p:sldId id="265" r:id="rId22"/>
    <p:sldId id="264" r:id="rId23"/>
    <p:sldId id="336" r:id="rId24"/>
    <p:sldId id="302" r:id="rId25"/>
    <p:sldId id="290" r:id="rId26"/>
    <p:sldId id="337" r:id="rId27"/>
    <p:sldId id="268" r:id="rId28"/>
    <p:sldId id="292" r:id="rId29"/>
    <p:sldId id="293" r:id="rId30"/>
    <p:sldId id="338" r:id="rId31"/>
    <p:sldId id="322" r:id="rId32"/>
    <p:sldId id="291" r:id="rId33"/>
    <p:sldId id="301" r:id="rId34"/>
    <p:sldId id="308" r:id="rId35"/>
    <p:sldId id="305" r:id="rId36"/>
    <p:sldId id="319" r:id="rId37"/>
    <p:sldId id="312" r:id="rId38"/>
    <p:sldId id="318" r:id="rId39"/>
    <p:sldId id="311" r:id="rId40"/>
    <p:sldId id="273" r:id="rId41"/>
    <p:sldId id="315" r:id="rId42"/>
    <p:sldId id="321" r:id="rId43"/>
    <p:sldId id="275" r:id="rId44"/>
    <p:sldId id="297" r:id="rId45"/>
    <p:sldId id="283" r:id="rId46"/>
    <p:sldId id="279" r:id="rId47"/>
    <p:sldId id="282" r:id="rId48"/>
    <p:sldId id="339" r:id="rId49"/>
    <p:sldId id="285" r:id="rId50"/>
    <p:sldId id="270" r:id="rId51"/>
    <p:sldId id="306" r:id="rId52"/>
    <p:sldId id="304" r:id="rId53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20000"/>
      </a:spcBef>
      <a:spcAft>
        <a:spcPct val="0"/>
      </a:spcAft>
      <a:buSzPct val="70000"/>
      <a:buFont typeface="Wingdings" pitchFamily="2" charset="2"/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SzPct val="70000"/>
      <a:buFont typeface="Wingdings" pitchFamily="2" charset="2"/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SzPct val="70000"/>
      <a:buFont typeface="Wingdings" pitchFamily="2" charset="2"/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SzPct val="70000"/>
      <a:buFont typeface="Wingdings" pitchFamily="2" charset="2"/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SzPct val="70000"/>
      <a:buFont typeface="Wingdings" pitchFamily="2" charset="2"/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B2B2B2"/>
    <a:srgbClr val="969696"/>
    <a:srgbClr val="808080"/>
    <a:srgbClr val="33CC33"/>
    <a:srgbClr val="0000FF"/>
    <a:srgbClr val="0066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56" autoAdjust="0"/>
    <p:restoredTop sz="97466" autoAdjust="0"/>
  </p:normalViewPr>
  <p:slideViewPr>
    <p:cSldViewPr>
      <p:cViewPr varScale="1">
        <p:scale>
          <a:sx n="125" d="100"/>
          <a:sy n="125" d="100"/>
        </p:scale>
        <p:origin x="151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138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>
                <a:latin typeface="Arial" charset="0"/>
              </a:defRPr>
            </a:lvl1pPr>
          </a:lstStyle>
          <a:p>
            <a:fld id="{BDCC32BF-EE22-4DD9-9A83-5C11714AE67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0486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>
                <a:latin typeface="Arial" charset="0"/>
              </a:defRPr>
            </a:lvl1pPr>
          </a:lstStyle>
          <a:p>
            <a:endParaRPr lang="fr-FR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>
                <a:latin typeface="Arial" charset="0"/>
              </a:defRPr>
            </a:lvl1pPr>
          </a:lstStyle>
          <a:p>
            <a:fld id="{4E05A2B8-0024-4B78-B546-234F8445D30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27585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3DAB03-4F40-45F4-8219-98716C24658F}" type="slidenum">
              <a:rPr lang="fr-FR"/>
              <a:pPr/>
              <a:t>4</a:t>
            </a:fld>
            <a:endParaRPr lang="fr-FR"/>
          </a:p>
        </p:txBody>
      </p:sp>
      <p:sp>
        <p:nvSpPr>
          <p:cNvPr id="19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Tx/>
              <a:buAutoNum type="arabicPeriod"/>
            </a:pPr>
            <a:r>
              <a:rPr lang="fr-FR"/>
              <a:t>Cytoplasme puis récemment importance dans le noyau</a:t>
            </a:r>
          </a:p>
          <a:p>
            <a:pPr marL="228600" indent="-228600">
              <a:buFontTx/>
              <a:buAutoNum type="arabicPeriod"/>
            </a:pPr>
            <a:r>
              <a:rPr lang="fr-FR"/>
              <a:t>Scaffold architecture, echaffaudage autour duquel la cellule s’appuie</a:t>
            </a:r>
          </a:p>
        </p:txBody>
      </p:sp>
    </p:spTree>
    <p:extLst>
      <p:ext uri="{BB962C8B-B14F-4D97-AF65-F5344CB8AC3E}">
        <p14:creationId xmlns:p14="http://schemas.microsoft.com/office/powerpoint/2010/main" val="2813202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7B5F52-1288-4075-94FC-FFBE1C4A250A}" type="slidenum">
              <a:rPr lang="fr-FR"/>
              <a:pPr/>
              <a:t>23</a:t>
            </a:fld>
            <a:endParaRPr lang="fr-FR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Remettre la génomique comparative véritable bilan de présence absence</a:t>
            </a:r>
          </a:p>
        </p:txBody>
      </p:sp>
    </p:spTree>
    <p:extLst>
      <p:ext uri="{BB962C8B-B14F-4D97-AF65-F5344CB8AC3E}">
        <p14:creationId xmlns:p14="http://schemas.microsoft.com/office/powerpoint/2010/main" val="14825420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68E019-8183-43F3-8401-647447C58537}" type="slidenum">
              <a:rPr lang="fr-FR"/>
              <a:pPr/>
              <a:t>24</a:t>
            </a:fld>
            <a:endParaRPr lang="fr-FR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Actine universelle</a:t>
            </a:r>
          </a:p>
          <a:p>
            <a:r>
              <a:rPr lang="fr-FR"/>
              <a:t>D’abord ARP4 et 6</a:t>
            </a:r>
          </a:p>
          <a:p>
            <a:r>
              <a:rPr lang="fr-FR"/>
              <a:t>Virer Cuniculi</a:t>
            </a:r>
          </a:p>
          <a:p>
            <a:endParaRPr lang="fr-FR"/>
          </a:p>
          <a:p>
            <a:r>
              <a:rPr lang="fr-FR"/>
              <a:t>Eckley et al. 2003 ARP1 et ARP11</a:t>
            </a:r>
          </a:p>
          <a:p>
            <a:r>
              <a:rPr lang="fr-FR"/>
              <a:t>Clark et al. 2006 ARP1 et ARP10</a:t>
            </a:r>
          </a:p>
          <a:p>
            <a:r>
              <a:rPr lang="fr-FR"/>
              <a:t>Machesky et al 1994 ARP2 et ARP3</a:t>
            </a:r>
          </a:p>
          <a:p>
            <a:r>
              <a:rPr lang="fr-FR" sz="700"/>
              <a:t>Cai et al</a:t>
            </a:r>
            <a:r>
              <a:rPr lang="fr-FR" sz="600"/>
              <a:t>.,</a:t>
            </a:r>
            <a:r>
              <a:rPr lang="fr-FR" sz="700"/>
              <a:t> 2005 ARP4 et ARP6</a:t>
            </a:r>
          </a:p>
          <a:p>
            <a:r>
              <a:rPr lang="fr-FR" sz="700"/>
              <a:t>Mizuguchi et al., 2004 ARP4 et ARP6</a:t>
            </a:r>
            <a:endParaRPr lang="fr-FR"/>
          </a:p>
          <a:p>
            <a:r>
              <a:rPr lang="fr-FR"/>
              <a:t>Shen et al., 2000 ARP4, ARP5 et ARP8</a:t>
            </a:r>
          </a:p>
          <a:p>
            <a:r>
              <a:rPr lang="fr-FR"/>
              <a:t>Szerlong et al. 2003 ARP7 et ARP9</a:t>
            </a:r>
          </a:p>
          <a:p>
            <a:endParaRPr lang="fr-FR"/>
          </a:p>
          <a:p>
            <a:endParaRPr lang="fr-FR"/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70875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68E019-8183-43F3-8401-647447C58537}" type="slidenum">
              <a:rPr lang="fr-FR"/>
              <a:pPr/>
              <a:t>25</a:t>
            </a:fld>
            <a:endParaRPr lang="fr-FR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Actine universelle</a:t>
            </a:r>
          </a:p>
          <a:p>
            <a:r>
              <a:rPr lang="fr-FR"/>
              <a:t>D’abord ARP4 et 6</a:t>
            </a:r>
          </a:p>
          <a:p>
            <a:r>
              <a:rPr lang="fr-FR"/>
              <a:t>Virer Cuniculi</a:t>
            </a:r>
          </a:p>
          <a:p>
            <a:endParaRPr lang="fr-FR"/>
          </a:p>
          <a:p>
            <a:r>
              <a:rPr lang="fr-FR"/>
              <a:t>Eckley et al. 2003 ARP1 et ARP11</a:t>
            </a:r>
          </a:p>
          <a:p>
            <a:r>
              <a:rPr lang="fr-FR"/>
              <a:t>Clark et al. 2006 ARP1 et ARP10</a:t>
            </a:r>
          </a:p>
          <a:p>
            <a:r>
              <a:rPr lang="fr-FR"/>
              <a:t>Machesky et al 1994 ARP2 et ARP3</a:t>
            </a:r>
          </a:p>
          <a:p>
            <a:r>
              <a:rPr lang="fr-FR" sz="700"/>
              <a:t>Cai et al</a:t>
            </a:r>
            <a:r>
              <a:rPr lang="fr-FR" sz="600"/>
              <a:t>.,</a:t>
            </a:r>
            <a:r>
              <a:rPr lang="fr-FR" sz="700"/>
              <a:t> 2005 ARP4 et ARP6</a:t>
            </a:r>
          </a:p>
          <a:p>
            <a:r>
              <a:rPr lang="fr-FR" sz="700"/>
              <a:t>Mizuguchi et al., 2004 ARP4 et ARP6</a:t>
            </a:r>
            <a:endParaRPr lang="fr-FR"/>
          </a:p>
          <a:p>
            <a:r>
              <a:rPr lang="fr-FR"/>
              <a:t>Shen et al., 2000 ARP4, ARP5 et ARP8</a:t>
            </a:r>
          </a:p>
          <a:p>
            <a:r>
              <a:rPr lang="fr-FR"/>
              <a:t>Szerlong et al. 2003 ARP7 et ARP9</a:t>
            </a:r>
          </a:p>
          <a:p>
            <a:endParaRPr lang="fr-FR"/>
          </a:p>
          <a:p>
            <a:endParaRPr lang="fr-FR"/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3783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DC611E-0656-4B84-A1E2-D338C08E7148}" type="slidenum">
              <a:rPr lang="fr-FR"/>
              <a:pPr/>
              <a:t>27</a:t>
            </a:fld>
            <a:endParaRPr lang="fr-FR"/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9986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ADEA0A-0781-4076-B47C-E57F1CA732DB}" type="slidenum">
              <a:rPr lang="fr-FR"/>
              <a:pPr/>
              <a:t>28</a:t>
            </a:fld>
            <a:endParaRPr lang="fr-F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87639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ADEA0A-0781-4076-B47C-E57F1CA732DB}" type="slidenum">
              <a:rPr lang="fr-FR"/>
              <a:pPr/>
              <a:t>29</a:t>
            </a:fld>
            <a:endParaRPr lang="fr-FR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1639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ABEF23-2DD1-4F24-AD93-35EF833FD406}" type="slidenum">
              <a:rPr lang="fr-FR"/>
              <a:pPr/>
              <a:t>31</a:t>
            </a:fld>
            <a:endParaRPr lang="fr-FR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1742 gènes paramètres cohérents</a:t>
            </a:r>
          </a:p>
        </p:txBody>
      </p:sp>
    </p:spTree>
    <p:extLst>
      <p:ext uri="{BB962C8B-B14F-4D97-AF65-F5344CB8AC3E}">
        <p14:creationId xmlns:p14="http://schemas.microsoft.com/office/powerpoint/2010/main" val="22452287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81FA2A-DFD6-4F0B-A4AD-1241579FB397}" type="slidenum">
              <a:rPr lang="fr-FR"/>
              <a:pPr/>
              <a:t>45</a:t>
            </a:fld>
            <a:endParaRPr lang="fr-FR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8 sous-unités conservés dans tous les organismes eucaryotes</a:t>
            </a:r>
          </a:p>
        </p:txBody>
      </p:sp>
    </p:spTree>
    <p:extLst>
      <p:ext uri="{BB962C8B-B14F-4D97-AF65-F5344CB8AC3E}">
        <p14:creationId xmlns:p14="http://schemas.microsoft.com/office/powerpoint/2010/main" val="1812531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574E32-DACD-4F25-975D-C648D8ED214B}" type="slidenum">
              <a:rPr lang="fr-FR"/>
              <a:pPr/>
              <a:t>5</a:t>
            </a:fld>
            <a:endParaRPr lang="fr-FR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H"/>
              <a:t>On distingue classiquement 3 réseaux de filaments protéiques qui structurent la cellule.</a:t>
            </a:r>
          </a:p>
          <a:p>
            <a:r>
              <a:rPr lang="fr-CH"/>
              <a:t>En bleu les microtubules sont répartis partout dans le cytoplasme. </a:t>
            </a:r>
          </a:p>
          <a:p>
            <a:r>
              <a:rPr lang="fr-CH"/>
              <a:t>En vert les filaments intermédiaires sont localisés autour du noyau et dans les régions de contact inter-cellulaire.</a:t>
            </a:r>
          </a:p>
          <a:p>
            <a:r>
              <a:rPr lang="fr-CH"/>
              <a:t>Enfin en rouge le cytosquelette d’actine qui sont répartis tout le long de la membrane plasmique de la cellule.</a:t>
            </a:r>
          </a:p>
          <a:p>
            <a:r>
              <a:rPr lang="fr-CH"/>
              <a:t>Chacun de ces 3 types de cytosquelettes participent de fonctions différentes au sein de la cellule.</a:t>
            </a:r>
          </a:p>
          <a:p>
            <a:r>
              <a:rPr lang="fr-CH"/>
              <a:t>	- forme de la cellule</a:t>
            </a:r>
          </a:p>
          <a:p>
            <a:r>
              <a:rPr lang="fr-CH"/>
              <a:t>	-ancrage des organelles et structures cellulaires</a:t>
            </a:r>
          </a:p>
          <a:p>
            <a:r>
              <a:rPr lang="fr-CH"/>
              <a:t>	-mouvement de ces structures</a:t>
            </a:r>
          </a:p>
          <a:p>
            <a:r>
              <a:rPr lang="fr-CH"/>
              <a:t>	-force de tension à la surface de la cellule</a:t>
            </a:r>
          </a:p>
          <a:p>
            <a:r>
              <a:rPr lang="fr-CH"/>
              <a:t>	-mouvement des chromosomes</a:t>
            </a:r>
          </a:p>
          <a:p>
            <a:r>
              <a:rPr lang="fr-CH"/>
              <a:t>	-mobilité de la cellule</a:t>
            </a:r>
          </a:p>
          <a:p>
            <a:r>
              <a:rPr lang="fr-CH"/>
              <a:t>	-polarité cellulaire</a:t>
            </a:r>
          </a:p>
          <a:p>
            <a:endParaRPr lang="fr-CH"/>
          </a:p>
          <a:p>
            <a:r>
              <a:rPr lang="fr-CH"/>
              <a:t>A ces fonctions et localisations correspondent des structures différentes qui se caractérisent par des formes différentes, des tailles différentes (7 à 15 nm) dont les éléments de bases sont des protéines distinctes.</a:t>
            </a:r>
          </a:p>
        </p:txBody>
      </p:sp>
    </p:spTree>
    <p:extLst>
      <p:ext uri="{BB962C8B-B14F-4D97-AF65-F5344CB8AC3E}">
        <p14:creationId xmlns:p14="http://schemas.microsoft.com/office/powerpoint/2010/main" val="2581264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0F885A-CA54-4823-9463-412D5FB1D2C2}" type="slidenum">
              <a:rPr lang="fr-FR"/>
              <a:pPr/>
              <a:t>6</a:t>
            </a:fld>
            <a:endParaRPr lang="fr-FR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H"/>
              <a:t>A ces fonctions et localisations correspondent des structures différentes qui se caractérisent par des formes différentes, des tailles différentes (7 à 15 nm) dont les éléments de bases sont des protéines distinctes.</a:t>
            </a:r>
          </a:p>
          <a:p>
            <a:r>
              <a:rPr lang="fr-CH"/>
              <a:t>Une caractéristique importante de ces éléments de base sont leur capacité ou non à fixer une source d’énergie comme l’ATP et le GTP.</a:t>
            </a:r>
          </a:p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43540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766347-94AC-4217-A4B0-B48A73B61615}" type="slidenum">
              <a:rPr lang="fr-FR"/>
              <a:pPr/>
              <a:t>7</a:t>
            </a:fld>
            <a:endParaRPr lang="fr-FR"/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Dynamique (favoriser la polymérisation, coupe, dépolymérisation, séquestrage etc…)</a:t>
            </a:r>
          </a:p>
          <a:p>
            <a:r>
              <a:rPr lang="fr-FR"/>
              <a:t>Complexes (ARP2/3)</a:t>
            </a:r>
          </a:p>
          <a:p>
            <a:r>
              <a:rPr lang="fr-FR"/>
              <a:t>Organiser</a:t>
            </a:r>
          </a:p>
          <a:p>
            <a:r>
              <a:rPr lang="fr-FR"/>
              <a:t>Interconnecter</a:t>
            </a:r>
          </a:p>
        </p:txBody>
      </p:sp>
    </p:spTree>
    <p:extLst>
      <p:ext uri="{BB962C8B-B14F-4D97-AF65-F5344CB8AC3E}">
        <p14:creationId xmlns:p14="http://schemas.microsoft.com/office/powerpoint/2010/main" val="2037130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3482CF-2368-4DB1-BC45-2199190AB7CD}" type="slidenum">
              <a:rPr lang="fr-FR"/>
              <a:pPr/>
              <a:t>9</a:t>
            </a:fld>
            <a:endParaRPr lang="fr-FR"/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Ajouter Actinome</a:t>
            </a:r>
          </a:p>
          <a:p>
            <a:r>
              <a:rPr lang="fr-FR"/>
              <a:t>Message: équilibre entre la problématique révélée par le cytosquelette et la réponse bioinformatique personnalisée mais généralisable.</a:t>
            </a:r>
          </a:p>
        </p:txBody>
      </p:sp>
    </p:spTree>
    <p:extLst>
      <p:ext uri="{BB962C8B-B14F-4D97-AF65-F5344CB8AC3E}">
        <p14:creationId xmlns:p14="http://schemas.microsoft.com/office/powerpoint/2010/main" val="565401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321E01-D0A7-484C-901E-FD2ACAAD9533}" type="slidenum">
              <a:rPr lang="fr-FR"/>
              <a:pPr/>
              <a:t>10</a:t>
            </a:fld>
            <a:endParaRPr lang="fr-FR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Ajouter légende rouge vert</a:t>
            </a:r>
          </a:p>
          <a:p>
            <a:r>
              <a:rPr lang="fr-FR"/>
              <a:t>Exeple virer ARP actin like mettre superfamille des actines</a:t>
            </a:r>
          </a:p>
        </p:txBody>
      </p:sp>
    </p:spTree>
    <p:extLst>
      <p:ext uri="{BB962C8B-B14F-4D97-AF65-F5344CB8AC3E}">
        <p14:creationId xmlns:p14="http://schemas.microsoft.com/office/powerpoint/2010/main" val="1445643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557F85-E5FE-42FA-BD42-7CFD72266EB7}" type="slidenum">
              <a:rPr lang="fr-FR"/>
              <a:pPr/>
              <a:t>11</a:t>
            </a:fld>
            <a:endParaRPr lang="fr-FR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827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557F85-E5FE-42FA-BD42-7CFD72266EB7}" type="slidenum">
              <a:rPr lang="fr-FR"/>
              <a:pPr/>
              <a:t>12</a:t>
            </a:fld>
            <a:endParaRPr lang="fr-FR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4402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557F85-E5FE-42FA-BD42-7CFD72266EB7}" type="slidenum">
              <a:rPr lang="fr-FR"/>
              <a:pPr/>
              <a:t>13</a:t>
            </a:fld>
            <a:endParaRPr lang="fr-FR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2496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80A3F6-D02E-4325-9592-34CF73551189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929E7D-7179-46F0-9CBC-2B609083A6F3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259513" y="304800"/>
            <a:ext cx="1685925" cy="3313113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98563" y="304800"/>
            <a:ext cx="4908550" cy="331311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4A402B-1388-4603-A245-946D0528A506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AE17D8-8A91-4A83-98F3-5060C3EEA153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C9CDC7-3E6B-414D-8AAB-9C9D65447FDB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A74322-DE18-45ED-8D02-3746A0BEF677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013075" cy="1687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35488" y="1827213"/>
            <a:ext cx="3013075" cy="1687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AC96D-701F-4B5F-8CDC-99B03C60D69A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09C772-0075-4A13-BD59-1D9E75BA85CB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6E705D-E448-4E37-8A1C-BC48DE1B0D89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9286C-80E9-49F9-BCA2-C50E715A583B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51DA68-B84D-4514-AFED-054ED5BB71F9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995A40-5960-4E82-BF43-41BDA7CF68A0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22142D-D1B2-4C06-9623-D6F9E3D52506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13ACB-C603-483C-B6DD-3AD10D2AB42E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42100" y="258763"/>
            <a:ext cx="1757363" cy="3255962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370013" y="258763"/>
            <a:ext cx="5119687" cy="325596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D2949-8BA5-4210-8D38-CDEFC89C9226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52588" y="258763"/>
            <a:ext cx="6746875" cy="579437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1370013" y="1827213"/>
            <a:ext cx="6178550" cy="1687512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5D15FA8-3127-4886-98B0-D0F1893E58D0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re. Texte et clip multimé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52588" y="258763"/>
            <a:ext cx="6746875" cy="579437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013075" cy="168751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'élément multimédia 3"/>
          <p:cNvSpPr>
            <a:spLocks noGrp="1"/>
          </p:cNvSpPr>
          <p:nvPr>
            <p:ph type="media" sz="half" idx="2"/>
          </p:nvPr>
        </p:nvSpPr>
        <p:spPr>
          <a:xfrm>
            <a:off x="4535488" y="1827213"/>
            <a:ext cx="3013075" cy="1687512"/>
          </a:xfrm>
        </p:spPr>
        <p:txBody>
          <a:bodyPr/>
          <a:lstStyle/>
          <a:p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9614C16-ED72-4610-8B24-7A4554E3C3A9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52588" y="258763"/>
            <a:ext cx="6746875" cy="579437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013075" cy="168751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535488" y="1827213"/>
            <a:ext cx="3013075" cy="76676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535488" y="2746375"/>
            <a:ext cx="3013075" cy="76835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1D48C79-65FA-4684-A248-FE51AA90AC02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B1B0CC-074C-4999-B31E-A70AF9F73171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52650" y="1600200"/>
            <a:ext cx="2341563" cy="2017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2343150" cy="2017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D61727-F2A5-4543-9040-961724ED4FF8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6AE181-8193-432B-B859-6E3380D79BF7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3751E-F5F0-46B2-B0E7-48741DC8035E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32A3E1-1C95-4DC3-BC61-C074AA450F19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D6249-D6BF-405B-893A-B1B0695FD6B4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40E999-8448-47E7-B6B6-3E435B81BBD1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98563" y="304800"/>
            <a:ext cx="67468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52650" y="1600200"/>
            <a:ext cx="4837113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4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SzTx/>
              <a:buFontTx/>
              <a:buNone/>
              <a:defRPr sz="1400"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400">
                <a:latin typeface="+mn-lt"/>
              </a:defRPr>
            </a:lvl1pPr>
          </a:lstStyle>
          <a:p>
            <a:fld id="{75D3B333-3536-42F5-B2DA-2A137EF2E47E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folHlink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-3238500" y="685800"/>
            <a:ext cx="4114800" cy="3124200"/>
          </a:xfrm>
          <a:custGeom>
            <a:avLst/>
            <a:gdLst>
              <a:gd name="G0" fmla="+- 18296 0 0"/>
              <a:gd name="G1" fmla="+- -30880 0 0"/>
              <a:gd name="G2" fmla="+- 31512 0 0"/>
              <a:gd name="T0" fmla="*/ 32000 32000  1"/>
              <a:gd name="T1" fmla="*/ G0 G0  1"/>
              <a:gd name="T2" fmla="+- 0 T0 T1"/>
              <a:gd name="T3" fmla="sqrt T2"/>
              <a:gd name="G3" fmla="*/ 32000 T3 32000"/>
              <a:gd name="T4" fmla="*/ 32000 32000  1"/>
              <a:gd name="T5" fmla="*/ G1 G1  1"/>
              <a:gd name="T6" fmla="+- 0 T4 T5"/>
              <a:gd name="T7" fmla="sqrt T6"/>
              <a:gd name="G4" fmla="*/ 32000 T7 32000"/>
              <a:gd name="T8" fmla="*/ 32000 32000  1"/>
              <a:gd name="T9" fmla="*/ G2 G2  1"/>
              <a:gd name="T10" fmla="+- 0 T8 T9"/>
              <a:gd name="T11" fmla="sqrt T10"/>
              <a:gd name="G5" fmla="*/ 32000 T11 32000"/>
              <a:gd name="G6" fmla="+- 0 0 G3"/>
              <a:gd name="G7" fmla="+- 0 0 G4"/>
              <a:gd name="G8" fmla="+- 0 0 G5"/>
              <a:gd name="G9" fmla="+- 0 G4 G0"/>
              <a:gd name="G10" fmla="?: G9 G4 G0"/>
              <a:gd name="G11" fmla="?: G9 G1 G6"/>
              <a:gd name="G12" fmla="+- 0 G5 G0"/>
              <a:gd name="G13" fmla="?: G12 G5 G0"/>
              <a:gd name="G14" fmla="?: G12 G2 G3"/>
              <a:gd name="G15" fmla="+- G11 0 1"/>
              <a:gd name="G16" fmla="+- G14 1 0"/>
              <a:gd name="G17" fmla="+- 0 G14 G3"/>
              <a:gd name="G18" fmla="?: G17 G8 G13"/>
              <a:gd name="G19" fmla="?: G17 G0 G13"/>
              <a:gd name="G20" fmla="?: G17 G3 G16"/>
              <a:gd name="G21" fmla="+- 0 G6 G11"/>
              <a:gd name="G22" fmla="?: G21 G7 G10"/>
              <a:gd name="G23" fmla="?: G21 G0 G10"/>
              <a:gd name="G24" fmla="?: G21 G6 G15"/>
              <a:gd name="G25" fmla="min G10 G13"/>
              <a:gd name="G26" fmla="max G8 G7"/>
              <a:gd name="G27" fmla="max G26 G0"/>
              <a:gd name="T12" fmla="+- 0 G27 -32000"/>
              <a:gd name="T13" fmla="*/ T12 w 64000"/>
              <a:gd name="T14" fmla="+- 0 G11 -32000"/>
              <a:gd name="T15" fmla="*/ G11 h 64000"/>
              <a:gd name="T16" fmla="+- 0 G25 -32000"/>
              <a:gd name="T17" fmla="*/ T16 w 64000"/>
              <a:gd name="T18" fmla="+- 0 G14 -32000"/>
              <a:gd name="T19" fmla="*/ G14 h 64000"/>
            </a:gdLst>
            <a:ahLst/>
            <a:cxnLst>
              <a:cxn ang="0">
                <a:pos x="50296" y="5746"/>
              </a:cxn>
              <a:cxn ang="0">
                <a:pos x="64000" y="32000"/>
              </a:cxn>
              <a:cxn ang="0">
                <a:pos x="50296" y="58253"/>
              </a:cxn>
              <a:cxn ang="0">
                <a:pos x="50296" y="58253"/>
              </a:cxn>
              <a:cxn ang="0">
                <a:pos x="50295" y="58253"/>
              </a:cxn>
              <a:cxn ang="0">
                <a:pos x="50296" y="58254"/>
              </a:cxn>
              <a:cxn ang="0">
                <a:pos x="50296" y="5746"/>
              </a:cxn>
              <a:cxn ang="0">
                <a:pos x="50295" y="5746"/>
              </a:cxn>
              <a:cxn ang="0">
                <a:pos x="50296" y="5746"/>
              </a:cxn>
            </a:cxnLst>
            <a:rect l="T13" t="T15" r="T17" b="T19"/>
            <a:pathLst>
              <a:path w="64000" h="64000">
                <a:moveTo>
                  <a:pt x="50296" y="5746"/>
                </a:moveTo>
                <a:cubicBezTo>
                  <a:pt x="58882" y="11730"/>
                  <a:pt x="64000" y="21534"/>
                  <a:pt x="64000" y="32000"/>
                </a:cubicBezTo>
                <a:cubicBezTo>
                  <a:pt x="64000" y="42465"/>
                  <a:pt x="58882" y="52269"/>
                  <a:pt x="50296" y="58253"/>
                </a:cubicBezTo>
                <a:cubicBezTo>
                  <a:pt x="50296" y="58253"/>
                  <a:pt x="50296" y="58253"/>
                  <a:pt x="50295" y="58253"/>
                </a:cubicBezTo>
                <a:lnTo>
                  <a:pt x="50296" y="58254"/>
                </a:lnTo>
                <a:lnTo>
                  <a:pt x="50296" y="5746"/>
                </a:lnTo>
                <a:lnTo>
                  <a:pt x="50295" y="5746"/>
                </a:lnTo>
                <a:cubicBezTo>
                  <a:pt x="50296" y="5746"/>
                  <a:pt x="50296" y="5746"/>
                  <a:pt x="50296" y="5746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buSzTx/>
              <a:buFontTx/>
              <a:buNone/>
            </a:pPr>
            <a:endParaRPr lang="fr-FR" sz="2400">
              <a:latin typeface="Times New Roman" pitchFamily="18" charset="0"/>
            </a:endParaRPr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-2425700" y="0"/>
            <a:ext cx="3094038" cy="3154363"/>
          </a:xfrm>
          <a:custGeom>
            <a:avLst/>
            <a:gdLst>
              <a:gd name="G0" fmla="+- 18077 0 0"/>
              <a:gd name="G1" fmla="+- -30880 0 0"/>
              <a:gd name="G2" fmla="+- 32000 0 0"/>
              <a:gd name="T0" fmla="*/ 32000 32000  1"/>
              <a:gd name="T1" fmla="*/ G0 G0  1"/>
              <a:gd name="T2" fmla="+- 0 T0 T1"/>
              <a:gd name="T3" fmla="sqrt T2"/>
              <a:gd name="G3" fmla="*/ 32000 T3 32000"/>
              <a:gd name="T4" fmla="*/ 32000 32000  1"/>
              <a:gd name="T5" fmla="*/ G1 G1  1"/>
              <a:gd name="T6" fmla="+- 0 T4 T5"/>
              <a:gd name="T7" fmla="sqrt T6"/>
              <a:gd name="G4" fmla="*/ 32000 T7 32000"/>
              <a:gd name="T8" fmla="*/ 32000 32000  1"/>
              <a:gd name="T9" fmla="*/ G2 G2  1"/>
              <a:gd name="T10" fmla="+- 0 T8 T9"/>
              <a:gd name="T11" fmla="sqrt T10"/>
              <a:gd name="G5" fmla="*/ 32000 T11 32000"/>
              <a:gd name="G6" fmla="+- 0 0 G3"/>
              <a:gd name="G7" fmla="+- 0 0 G4"/>
              <a:gd name="G8" fmla="+- 0 0 G5"/>
              <a:gd name="G9" fmla="+- 0 G4 G0"/>
              <a:gd name="G10" fmla="?: G9 G4 G0"/>
              <a:gd name="G11" fmla="?: G9 G1 G6"/>
              <a:gd name="G12" fmla="+- 0 G5 G0"/>
              <a:gd name="G13" fmla="?: G12 G5 G0"/>
              <a:gd name="G14" fmla="?: G12 G2 G3"/>
              <a:gd name="G15" fmla="+- G11 0 1"/>
              <a:gd name="G16" fmla="+- G14 1 0"/>
              <a:gd name="G17" fmla="+- 0 G14 G3"/>
              <a:gd name="G18" fmla="?: G17 G8 G13"/>
              <a:gd name="G19" fmla="?: G17 G0 G13"/>
              <a:gd name="G20" fmla="?: G17 G3 G16"/>
              <a:gd name="G21" fmla="+- 0 G6 G11"/>
              <a:gd name="G22" fmla="?: G21 G7 G10"/>
              <a:gd name="G23" fmla="?: G21 G0 G10"/>
              <a:gd name="G24" fmla="?: G21 G6 G15"/>
              <a:gd name="G25" fmla="min G10 G13"/>
              <a:gd name="G26" fmla="max G8 G7"/>
              <a:gd name="G27" fmla="max G26 G0"/>
              <a:gd name="T12" fmla="+- 0 G27 -32000"/>
              <a:gd name="T13" fmla="*/ T12 w 64000"/>
              <a:gd name="T14" fmla="+- 0 G11 -32000"/>
              <a:gd name="T15" fmla="*/ G11 h 64000"/>
              <a:gd name="T16" fmla="+- 0 G25 -32000"/>
              <a:gd name="T17" fmla="*/ T16 w 64000"/>
              <a:gd name="T18" fmla="+- 0 G14 -32000"/>
              <a:gd name="T19" fmla="*/ G14 h 64000"/>
            </a:gdLst>
            <a:ahLst/>
            <a:cxnLst>
              <a:cxn ang="0">
                <a:pos x="50077" y="5595"/>
              </a:cxn>
              <a:cxn ang="0">
                <a:pos x="64000" y="32000"/>
              </a:cxn>
              <a:cxn ang="0">
                <a:pos x="50077" y="58404"/>
              </a:cxn>
              <a:cxn ang="0">
                <a:pos x="50077" y="58404"/>
              </a:cxn>
              <a:cxn ang="0">
                <a:pos x="50076" y="58404"/>
              </a:cxn>
              <a:cxn ang="0">
                <a:pos x="50077" y="58405"/>
              </a:cxn>
              <a:cxn ang="0">
                <a:pos x="50077" y="5595"/>
              </a:cxn>
              <a:cxn ang="0">
                <a:pos x="50076" y="5595"/>
              </a:cxn>
              <a:cxn ang="0">
                <a:pos x="50077" y="5595"/>
              </a:cxn>
            </a:cxnLst>
            <a:rect l="T13" t="T15" r="T17" b="T19"/>
            <a:pathLst>
              <a:path w="64000" h="64000">
                <a:moveTo>
                  <a:pt x="50077" y="5595"/>
                </a:moveTo>
                <a:cubicBezTo>
                  <a:pt x="58790" y="11560"/>
                  <a:pt x="64000" y="21440"/>
                  <a:pt x="64000" y="32000"/>
                </a:cubicBezTo>
                <a:cubicBezTo>
                  <a:pt x="64000" y="42559"/>
                  <a:pt x="58790" y="52439"/>
                  <a:pt x="50077" y="58404"/>
                </a:cubicBezTo>
                <a:cubicBezTo>
                  <a:pt x="50077" y="58404"/>
                  <a:pt x="50077" y="58404"/>
                  <a:pt x="50076" y="58404"/>
                </a:cubicBezTo>
                <a:lnTo>
                  <a:pt x="50077" y="58405"/>
                </a:lnTo>
                <a:lnTo>
                  <a:pt x="50077" y="5595"/>
                </a:lnTo>
                <a:lnTo>
                  <a:pt x="50076" y="5595"/>
                </a:lnTo>
                <a:cubicBezTo>
                  <a:pt x="50077" y="5595"/>
                  <a:pt x="50077" y="5595"/>
                  <a:pt x="50077" y="5595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buSzTx/>
              <a:buFontTx/>
              <a:buNone/>
            </a:pPr>
            <a:endParaRPr lang="fr-FR">
              <a:latin typeface="Arial" charset="0"/>
            </a:endParaRPr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1371600" y="1066800"/>
            <a:ext cx="7315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652588" y="258763"/>
            <a:ext cx="67468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6178550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/>
            </a:lvl1pPr>
          </a:lstStyle>
          <a:p>
            <a:endParaRPr lang="fr-FR"/>
          </a:p>
        </p:txBody>
      </p:sp>
      <p:sp>
        <p:nvSpPr>
          <p:cNvPr id="4096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SzTx/>
              <a:buFontTx/>
              <a:buNone/>
              <a:defRPr sz="1200"/>
            </a:lvl1pPr>
          </a:lstStyle>
          <a:p>
            <a:endParaRPr lang="fr-FR"/>
          </a:p>
        </p:txBody>
      </p:sp>
      <p:sp>
        <p:nvSpPr>
          <p:cNvPr id="4096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/>
            </a:lvl1pPr>
          </a:lstStyle>
          <a:p>
            <a:fld id="{C12A4551-F56A-42F8-AEB2-543852D4A968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2438" indent="-1841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2pPr>
      <a:lvl3pPr marL="892175" indent="-260350" algn="l" rtl="0" fontAlgn="base">
        <a:spcBef>
          <a:spcPct val="2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AutoNum type="arabicPeriod"/>
        <a:defRPr>
          <a:solidFill>
            <a:schemeClr val="tx1"/>
          </a:solidFill>
          <a:latin typeface="+mn-lt"/>
        </a:defRPr>
      </a:lvl3pPr>
      <a:lvl4pPr marL="1255713" indent="-1841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4pPr>
      <a:lvl5pPr marL="1619250" indent="-1841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>
          <a:solidFill>
            <a:schemeClr val="tx1"/>
          </a:solidFill>
          <a:latin typeface="+mn-lt"/>
        </a:defRPr>
      </a:lvl5pPr>
      <a:lvl6pPr marL="2076450" indent="-1841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>
          <a:solidFill>
            <a:schemeClr val="tx1"/>
          </a:solidFill>
          <a:latin typeface="+mn-lt"/>
        </a:defRPr>
      </a:lvl6pPr>
      <a:lvl7pPr marL="2533650" indent="-1841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>
          <a:solidFill>
            <a:schemeClr val="tx1"/>
          </a:solidFill>
          <a:latin typeface="+mn-lt"/>
        </a:defRPr>
      </a:lvl7pPr>
      <a:lvl8pPr marL="2990850" indent="-1841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>
          <a:solidFill>
            <a:schemeClr val="tx1"/>
          </a:solidFill>
          <a:latin typeface="+mn-lt"/>
        </a:defRPr>
      </a:lvl8pPr>
      <a:lvl9pPr marL="3448050" indent="-1841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bips.u-strasbg.fr/ARPAnno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3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bips.u-strasbg.fr/CADO4MI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1.png"/><Relationship Id="rId2" Type="http://schemas.openxmlformats.org/officeDocument/2006/relationships/image" Target="../media/image5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8.jpeg"/><Relationship Id="rId7" Type="http://schemas.openxmlformats.org/officeDocument/2006/relationships/image" Target="../media/image80.png"/><Relationship Id="rId12" Type="http://schemas.openxmlformats.org/officeDocument/2006/relationships/image" Target="../media/image85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jpeg"/><Relationship Id="rId11" Type="http://schemas.openxmlformats.org/officeDocument/2006/relationships/image" Target="../media/image84.jpeg"/><Relationship Id="rId5" Type="http://schemas.openxmlformats.org/officeDocument/2006/relationships/image" Target="../media/image1.png"/><Relationship Id="rId10" Type="http://schemas.openxmlformats.org/officeDocument/2006/relationships/image" Target="../media/image83.jpeg"/><Relationship Id="rId4" Type="http://schemas.openxmlformats.org/officeDocument/2006/relationships/image" Target="../media/image79.jpeg"/><Relationship Id="rId9" Type="http://schemas.openxmlformats.org/officeDocument/2006/relationships/image" Target="../media/image8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685800"/>
            <a:ext cx="8686800" cy="1554163"/>
          </a:xfrm>
        </p:spPr>
        <p:txBody>
          <a:bodyPr/>
          <a:lstStyle/>
          <a:p>
            <a:r>
              <a:rPr lang="fr-FR"/>
              <a:t>Analyse du cytosquelette par des approches bioinformatiques à haut débit de génomique comparative et de transcriptomique</a:t>
            </a:r>
          </a:p>
        </p:txBody>
      </p:sp>
      <p:pic>
        <p:nvPicPr>
          <p:cNvPr id="35844" name="Picture 4" descr="Logo_CRPSan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175" y="5932488"/>
            <a:ext cx="865188" cy="773112"/>
          </a:xfrm>
          <a:prstGeom prst="rect">
            <a:avLst/>
          </a:prstGeom>
          <a:noFill/>
        </p:spPr>
      </p:pic>
      <p:pic>
        <p:nvPicPr>
          <p:cNvPr id="35845" name="Picture 5" descr="Logo_IGBMC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7050" y="6005513"/>
            <a:ext cx="1862138" cy="627062"/>
          </a:xfrm>
          <a:prstGeom prst="rect">
            <a:avLst/>
          </a:prstGeom>
          <a:noFill/>
        </p:spPr>
      </p:pic>
      <p:pic>
        <p:nvPicPr>
          <p:cNvPr id="35846" name="Picture 6" descr="UL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850" y="5948363"/>
            <a:ext cx="1312863" cy="741362"/>
          </a:xfrm>
          <a:prstGeom prst="rect">
            <a:avLst/>
          </a:prstGeom>
          <a:noFill/>
        </p:spPr>
      </p:pic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914400" y="5257800"/>
            <a:ext cx="7315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r-FR" sz="1400">
                <a:latin typeface="Arial" charset="0"/>
              </a:rPr>
              <a:t>Laboratoire de Biologie Moléculaire, d'Analyse Génique et de Modélisation de Luxembourg</a:t>
            </a: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914400" y="4800600"/>
            <a:ext cx="7315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r-FR" sz="1400">
                <a:latin typeface="Arial" charset="0"/>
              </a:rPr>
              <a:t>Laboratoire de Bioinformatique et de Génomique Intégratives à l’IGBMC</a:t>
            </a: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2552700" y="2743200"/>
            <a:ext cx="4244975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SzTx/>
              <a:buFontTx/>
              <a:buNone/>
            </a:pPr>
            <a:r>
              <a:rPr lang="fr-FR" sz="1600">
                <a:latin typeface="Arial" charset="0"/>
              </a:rPr>
              <a:t>Jean Muller</a:t>
            </a:r>
          </a:p>
          <a:p>
            <a:pPr algn="ctr">
              <a:buSzTx/>
              <a:buFontTx/>
              <a:buNone/>
            </a:pPr>
            <a:endParaRPr lang="fr-FR" sz="1600">
              <a:latin typeface="Arial" charset="0"/>
            </a:endParaRPr>
          </a:p>
          <a:p>
            <a:pPr algn="ctr">
              <a:buSzTx/>
              <a:buFontTx/>
              <a:buNone/>
            </a:pPr>
            <a:r>
              <a:rPr lang="fr-FR" sz="1400">
                <a:latin typeface="Arial" charset="0"/>
              </a:rPr>
              <a:t>Co-dirigé par</a:t>
            </a:r>
          </a:p>
          <a:p>
            <a:pPr algn="ctr">
              <a:buSzTx/>
              <a:buFontTx/>
              <a:buNone/>
            </a:pPr>
            <a:endParaRPr lang="fr-FR" sz="1400">
              <a:latin typeface="Arial" charset="0"/>
            </a:endParaRPr>
          </a:p>
          <a:p>
            <a:pPr algn="ctr">
              <a:buSzTx/>
              <a:buFontTx/>
              <a:buNone/>
            </a:pPr>
            <a:r>
              <a:rPr lang="fr-FR" sz="1600">
                <a:latin typeface="Arial" charset="0"/>
              </a:rPr>
              <a:t>Dr Olivier POCH et Dr Evelyne FRIEDERICH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47" name="Picture 19" descr="CG_ExClust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2584450"/>
            <a:ext cx="6248400" cy="2444750"/>
          </a:xfrm>
          <a:prstGeom prst="rect">
            <a:avLst/>
          </a:prstGeom>
          <a:noFill/>
        </p:spPr>
      </p:pic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730500" y="258763"/>
            <a:ext cx="4603750" cy="579437"/>
          </a:xfrm>
        </p:spPr>
        <p:txBody>
          <a:bodyPr/>
          <a:lstStyle/>
          <a:p>
            <a:r>
              <a:rPr lang="fr-FR"/>
              <a:t>Génomique comparative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90650" y="1143000"/>
            <a:ext cx="7600950" cy="1357313"/>
          </a:xfrm>
        </p:spPr>
        <p:txBody>
          <a:bodyPr/>
          <a:lstStyle/>
          <a:p>
            <a:r>
              <a:rPr lang="fr-FR"/>
              <a:t>Etude globale sur l’ensemble des gènes du cytosquelette</a:t>
            </a:r>
          </a:p>
          <a:p>
            <a:pPr lvl="1"/>
            <a:r>
              <a:rPr lang="fr-FR"/>
              <a:t>ComIcs (recherche automatique dans les protéomes)</a:t>
            </a:r>
          </a:p>
          <a:p>
            <a:pPr lvl="1"/>
            <a:r>
              <a:rPr lang="fr-FR"/>
              <a:t>1742 profils phylogénétiques dans 41 protéomes eucaryotes</a:t>
            </a:r>
          </a:p>
          <a:p>
            <a:pPr lvl="1"/>
            <a:r>
              <a:rPr lang="fr-FR"/>
              <a:t>11 clusters</a:t>
            </a:r>
          </a:p>
        </p:txBody>
      </p:sp>
      <p:sp>
        <p:nvSpPr>
          <p:cNvPr id="201732" name="Rectangle 4"/>
          <p:cNvSpPr>
            <a:spLocks noChangeArrowheads="1"/>
          </p:cNvSpPr>
          <p:nvPr/>
        </p:nvSpPr>
        <p:spPr bwMode="auto">
          <a:xfrm>
            <a:off x="1390650" y="5932488"/>
            <a:ext cx="5797550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Problème des familles de protéines très proches 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Génération de faux positifs</a:t>
            </a:r>
          </a:p>
        </p:txBody>
      </p:sp>
      <p:sp>
        <p:nvSpPr>
          <p:cNvPr id="201735" name="Rectangle 7"/>
          <p:cNvSpPr>
            <a:spLocks noChangeArrowheads="1"/>
          </p:cNvSpPr>
          <p:nvPr/>
        </p:nvSpPr>
        <p:spPr bwMode="auto">
          <a:xfrm>
            <a:off x="1390650" y="5160963"/>
            <a:ext cx="7483475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Problème des protéomes « complets » (protéines non prédites)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Génération de faux négatifs</a:t>
            </a:r>
          </a:p>
        </p:txBody>
      </p:sp>
      <p:sp>
        <p:nvSpPr>
          <p:cNvPr id="201737" name="Rectangle 9"/>
          <p:cNvSpPr>
            <a:spLocks noChangeArrowheads="1"/>
          </p:cNvSpPr>
          <p:nvPr/>
        </p:nvSpPr>
        <p:spPr bwMode="auto">
          <a:xfrm>
            <a:off x="2743200" y="2838450"/>
            <a:ext cx="533400" cy="1847850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201738" name="AutoShape 10"/>
          <p:cNvSpPr>
            <a:spLocks/>
          </p:cNvSpPr>
          <p:nvPr/>
        </p:nvSpPr>
        <p:spPr bwMode="auto">
          <a:xfrm rot="10800000">
            <a:off x="2438400" y="3124200"/>
            <a:ext cx="144463" cy="292100"/>
          </a:xfrm>
          <a:prstGeom prst="rightBracket">
            <a:avLst>
              <a:gd name="adj" fmla="val 16850"/>
            </a:avLst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201739" name="AutoShape 11"/>
          <p:cNvSpPr>
            <a:spLocks/>
          </p:cNvSpPr>
          <p:nvPr/>
        </p:nvSpPr>
        <p:spPr bwMode="auto">
          <a:xfrm rot="10800000">
            <a:off x="2428875" y="4529138"/>
            <a:ext cx="144463" cy="149225"/>
          </a:xfrm>
          <a:prstGeom prst="rightBracket">
            <a:avLst>
              <a:gd name="adj" fmla="val 8608"/>
            </a:avLst>
          </a:prstGeom>
          <a:noFill/>
          <a:ln w="25400">
            <a:solidFill>
              <a:srgbClr val="33CCCC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201741" name="AutoShape 13"/>
          <p:cNvSpPr>
            <a:spLocks/>
          </p:cNvSpPr>
          <p:nvPr/>
        </p:nvSpPr>
        <p:spPr bwMode="auto">
          <a:xfrm rot="10800000">
            <a:off x="2438400" y="3695700"/>
            <a:ext cx="144463" cy="434975"/>
          </a:xfrm>
          <a:prstGeom prst="rightBracket">
            <a:avLst>
              <a:gd name="adj" fmla="val 25091"/>
            </a:avLst>
          </a:prstGeom>
          <a:noFill/>
          <a:ln w="25400">
            <a:solidFill>
              <a:srgbClr val="FF99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201743" name="Rectangle 15"/>
          <p:cNvSpPr>
            <a:spLocks noChangeArrowheads="1"/>
          </p:cNvSpPr>
          <p:nvPr/>
        </p:nvSpPr>
        <p:spPr bwMode="auto">
          <a:xfrm>
            <a:off x="1376363" y="3119438"/>
            <a:ext cx="10509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400"/>
              <a:t>Vertébrés</a:t>
            </a:r>
          </a:p>
        </p:txBody>
      </p:sp>
      <p:sp>
        <p:nvSpPr>
          <p:cNvPr id="201744" name="Rectangle 16"/>
          <p:cNvSpPr>
            <a:spLocks noChangeArrowheads="1"/>
          </p:cNvSpPr>
          <p:nvPr/>
        </p:nvSpPr>
        <p:spPr bwMode="auto">
          <a:xfrm>
            <a:off x="1546225" y="3757613"/>
            <a:ext cx="8810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400"/>
              <a:t>Levures</a:t>
            </a:r>
          </a:p>
        </p:txBody>
      </p:sp>
      <p:sp>
        <p:nvSpPr>
          <p:cNvPr id="201745" name="Rectangle 17"/>
          <p:cNvSpPr>
            <a:spLocks noChangeArrowheads="1"/>
          </p:cNvSpPr>
          <p:nvPr/>
        </p:nvSpPr>
        <p:spPr bwMode="auto">
          <a:xfrm>
            <a:off x="1598613" y="4440238"/>
            <a:ext cx="828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400"/>
              <a:t>Plantes</a:t>
            </a:r>
          </a:p>
        </p:txBody>
      </p:sp>
      <p:pic>
        <p:nvPicPr>
          <p:cNvPr id="201748" name="Picture 20" descr="CG_ActinProfil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89313" y="1098550"/>
            <a:ext cx="2630487" cy="4816475"/>
          </a:xfrm>
          <a:prstGeom prst="rect">
            <a:avLst/>
          </a:prstGeom>
          <a:noFill/>
        </p:spPr>
      </p:pic>
      <p:grpSp>
        <p:nvGrpSpPr>
          <p:cNvPr id="201754" name="Group 26"/>
          <p:cNvGrpSpPr>
            <a:grpSpLocks/>
          </p:cNvGrpSpPr>
          <p:nvPr/>
        </p:nvGrpSpPr>
        <p:grpSpPr bwMode="auto">
          <a:xfrm>
            <a:off x="101600" y="3810000"/>
            <a:ext cx="1193800" cy="609600"/>
            <a:chOff x="5136" y="1728"/>
            <a:chExt cx="752" cy="384"/>
          </a:xfrm>
        </p:grpSpPr>
        <p:sp>
          <p:nvSpPr>
            <p:cNvPr id="201750" name="Rectangle 22"/>
            <p:cNvSpPr>
              <a:spLocks noChangeArrowheads="1"/>
            </p:cNvSpPr>
            <p:nvPr/>
          </p:nvSpPr>
          <p:spPr bwMode="auto">
            <a:xfrm>
              <a:off x="5136" y="1770"/>
              <a:ext cx="144" cy="108"/>
            </a:xfrm>
            <a:prstGeom prst="rect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201751" name="Rectangle 23"/>
            <p:cNvSpPr>
              <a:spLocks noChangeArrowheads="1"/>
            </p:cNvSpPr>
            <p:nvPr/>
          </p:nvSpPr>
          <p:spPr bwMode="auto">
            <a:xfrm>
              <a:off x="5136" y="1962"/>
              <a:ext cx="144" cy="108"/>
            </a:xfrm>
            <a:prstGeom prst="rect">
              <a:avLst/>
            </a:prstGeom>
            <a:solidFill>
              <a:srgbClr val="00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201752" name="Rectangle 24"/>
            <p:cNvSpPr>
              <a:spLocks noChangeArrowheads="1"/>
            </p:cNvSpPr>
            <p:nvPr/>
          </p:nvSpPr>
          <p:spPr bwMode="auto">
            <a:xfrm>
              <a:off x="5268" y="1920"/>
              <a:ext cx="62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fr-FR" sz="1400"/>
                <a:t>Présence</a:t>
              </a:r>
            </a:p>
          </p:txBody>
        </p:sp>
        <p:sp>
          <p:nvSpPr>
            <p:cNvPr id="201753" name="Rectangle 25"/>
            <p:cNvSpPr>
              <a:spLocks noChangeArrowheads="1"/>
            </p:cNvSpPr>
            <p:nvPr/>
          </p:nvSpPr>
          <p:spPr bwMode="auto">
            <a:xfrm>
              <a:off x="5268" y="1728"/>
              <a:ext cx="58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fr-FR" sz="1400"/>
                <a:t>Absence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1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1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1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1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1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1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1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2017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201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1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2" grpId="0"/>
      <p:bldP spid="201735" grpId="0"/>
      <p:bldP spid="201735" grpId="1"/>
      <p:bldP spid="201737" grpId="0" animBg="1"/>
      <p:bldP spid="201738" grpId="0" animBg="1"/>
      <p:bldP spid="201739" grpId="0" animBg="1"/>
      <p:bldP spid="201741" grpId="0" animBg="1"/>
      <p:bldP spid="201743" grpId="0"/>
      <p:bldP spid="201744" grpId="0"/>
      <p:bldP spid="2017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309" name="Picture 29" descr="ARP_Identit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2881313"/>
            <a:ext cx="5348288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99" name="Rectangle 19"/>
          <p:cNvSpPr>
            <a:spLocks noGrp="1" noChangeArrowheads="1"/>
          </p:cNvSpPr>
          <p:nvPr>
            <p:ph type="title"/>
          </p:nvPr>
        </p:nvSpPr>
        <p:spPr>
          <a:xfrm>
            <a:off x="2462213" y="258763"/>
            <a:ext cx="5146675" cy="579437"/>
          </a:xfrm>
        </p:spPr>
        <p:txBody>
          <a:bodyPr/>
          <a:lstStyle/>
          <a:p>
            <a:r>
              <a:rPr lang="fr-FR"/>
              <a:t>La superfamille des Actines</a:t>
            </a:r>
          </a:p>
        </p:txBody>
      </p:sp>
      <p:sp>
        <p:nvSpPr>
          <p:cNvPr id="97300" name="Rectangle 20"/>
          <p:cNvSpPr>
            <a:spLocks noGrp="1" noChangeArrowheads="1"/>
          </p:cNvSpPr>
          <p:nvPr>
            <p:ph type="body" idx="1"/>
          </p:nvPr>
        </p:nvSpPr>
        <p:spPr>
          <a:xfrm>
            <a:off x="992188" y="1447800"/>
            <a:ext cx="7770812" cy="1284288"/>
          </a:xfrm>
        </p:spPr>
        <p:txBody>
          <a:bodyPr wrap="square"/>
          <a:lstStyle/>
          <a:p>
            <a:r>
              <a:rPr lang="fr-FR" sz="1400"/>
              <a:t>Protéines et gènes extrêmement similaires, de nombreux variants d’épissage et de pseudogènes:</a:t>
            </a:r>
          </a:p>
          <a:p>
            <a:pPr lvl="1"/>
            <a:r>
              <a:rPr lang="fr-FR" sz="1400"/>
              <a:t>Actine, 6 isoformes (protéines à 95% Id et gènes &gt;85% Id sur 80% séquence)</a:t>
            </a:r>
          </a:p>
          <a:p>
            <a:pPr lvl="1"/>
            <a:r>
              <a:rPr lang="fr-FR" sz="1400"/>
              <a:t>ARP1, 2 isoformes (&gt;90% Id.)</a:t>
            </a:r>
          </a:p>
          <a:p>
            <a:pPr lvl="1"/>
            <a:r>
              <a:rPr lang="fr-FR" sz="1400"/>
              <a:t>ARP4, 2 isoformes et des variants d’épissage…</a:t>
            </a:r>
          </a:p>
        </p:txBody>
      </p:sp>
      <p:sp>
        <p:nvSpPr>
          <p:cNvPr id="97303" name="Rectangle 23"/>
          <p:cNvSpPr>
            <a:spLocks noChangeArrowheads="1"/>
          </p:cNvSpPr>
          <p:nvPr/>
        </p:nvSpPr>
        <p:spPr bwMode="auto">
          <a:xfrm>
            <a:off x="2438400" y="1143000"/>
            <a:ext cx="4333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400"/>
              <a:t>Constituant principal du cytosquelette d’actine</a:t>
            </a:r>
          </a:p>
        </p:txBody>
      </p:sp>
      <p:sp>
        <p:nvSpPr>
          <p:cNvPr id="97305" name="Rectangle 25"/>
          <p:cNvSpPr>
            <a:spLocks noChangeArrowheads="1"/>
          </p:cNvSpPr>
          <p:nvPr/>
        </p:nvSpPr>
        <p:spPr bwMode="auto">
          <a:xfrm>
            <a:off x="3886200" y="2957513"/>
            <a:ext cx="3505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chemeClr val="tx2"/>
              </a:buClr>
            </a:pPr>
            <a:r>
              <a:rPr lang="fr-FR" sz="1400"/>
              <a:t>546 séquences pour 343 organismes distincts (des algues à l’Homme)</a:t>
            </a:r>
          </a:p>
        </p:txBody>
      </p:sp>
      <p:sp>
        <p:nvSpPr>
          <p:cNvPr id="97306" name="Line 26"/>
          <p:cNvSpPr>
            <a:spLocks noChangeShapeType="1"/>
          </p:cNvSpPr>
          <p:nvPr/>
        </p:nvSpPr>
        <p:spPr bwMode="auto">
          <a:xfrm flipH="1">
            <a:off x="2881313" y="3186113"/>
            <a:ext cx="1004887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97327" name="Rectangle 47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sp>
        <p:nvSpPr>
          <p:cNvPr id="97328" name="Rectangle 48"/>
          <p:cNvSpPr>
            <a:spLocks noChangeArrowheads="1"/>
          </p:cNvSpPr>
          <p:nvPr/>
        </p:nvSpPr>
        <p:spPr bwMode="auto">
          <a:xfrm>
            <a:off x="4876800" y="6172200"/>
            <a:ext cx="228600" cy="2286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7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7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73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7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73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05" grpId="0"/>
      <p:bldP spid="97305" grpId="1"/>
      <p:bldP spid="97306" grpId="0" animBg="1"/>
      <p:bldP spid="9730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99" name="Rectangle 19"/>
          <p:cNvSpPr>
            <a:spLocks noGrp="1" noChangeArrowheads="1"/>
          </p:cNvSpPr>
          <p:nvPr>
            <p:ph type="title"/>
          </p:nvPr>
        </p:nvSpPr>
        <p:spPr>
          <a:xfrm>
            <a:off x="2462213" y="258763"/>
            <a:ext cx="5146675" cy="579437"/>
          </a:xfrm>
        </p:spPr>
        <p:txBody>
          <a:bodyPr/>
          <a:lstStyle/>
          <a:p>
            <a:r>
              <a:rPr lang="fr-FR"/>
              <a:t>La superfamille des Actines</a:t>
            </a:r>
          </a:p>
        </p:txBody>
      </p:sp>
      <p:sp>
        <p:nvSpPr>
          <p:cNvPr id="97300" name="Rectangle 20"/>
          <p:cNvSpPr>
            <a:spLocks noGrp="1" noChangeArrowheads="1"/>
          </p:cNvSpPr>
          <p:nvPr>
            <p:ph type="body" idx="1"/>
          </p:nvPr>
        </p:nvSpPr>
        <p:spPr>
          <a:xfrm>
            <a:off x="992188" y="1447800"/>
            <a:ext cx="7770812" cy="1284288"/>
          </a:xfrm>
        </p:spPr>
        <p:txBody>
          <a:bodyPr wrap="square"/>
          <a:lstStyle/>
          <a:p>
            <a:r>
              <a:rPr lang="fr-FR" sz="1400"/>
              <a:t>Protéines et gènes extrêmement similaires, de nombreux variants d’épissage et de pseudogènes:</a:t>
            </a:r>
          </a:p>
          <a:p>
            <a:pPr lvl="1"/>
            <a:r>
              <a:rPr lang="fr-FR" sz="1400"/>
              <a:t>Actine, 6 isoformes (protéines à 95% Id et gènes &gt;85% Id sur 80% séquence)</a:t>
            </a:r>
          </a:p>
          <a:p>
            <a:pPr lvl="1"/>
            <a:r>
              <a:rPr lang="fr-FR" sz="1400"/>
              <a:t>ARP1, 2 isoformes (&gt;90% Id.)</a:t>
            </a:r>
          </a:p>
          <a:p>
            <a:pPr lvl="1"/>
            <a:r>
              <a:rPr lang="fr-FR" sz="1400"/>
              <a:t>ARP4, 2 isoformes et des variants d’épissage…</a:t>
            </a:r>
          </a:p>
        </p:txBody>
      </p:sp>
      <p:sp>
        <p:nvSpPr>
          <p:cNvPr id="97303" name="Rectangle 23"/>
          <p:cNvSpPr>
            <a:spLocks noChangeArrowheads="1"/>
          </p:cNvSpPr>
          <p:nvPr/>
        </p:nvSpPr>
        <p:spPr bwMode="auto">
          <a:xfrm>
            <a:off x="2438400" y="1143000"/>
            <a:ext cx="4333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400"/>
              <a:t>Constituant principal du cytosquelette d’actine</a:t>
            </a:r>
          </a:p>
        </p:txBody>
      </p:sp>
      <p:pic>
        <p:nvPicPr>
          <p:cNvPr id="97316" name="Picture 36" descr="m_actinYPathwa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4800600"/>
            <a:ext cx="2743200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319" name="Rectangle 39"/>
          <p:cNvSpPr>
            <a:spLocks noChangeArrowheads="1"/>
          </p:cNvSpPr>
          <p:nvPr/>
        </p:nvSpPr>
        <p:spPr bwMode="auto">
          <a:xfrm>
            <a:off x="992188" y="3124200"/>
            <a:ext cx="7770812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chemeClr val="tx2"/>
              </a:buClr>
            </a:pPr>
            <a:r>
              <a:rPr lang="fr-FR" sz="1400" dirty="0" err="1"/>
              <a:t>ARPs</a:t>
            </a:r>
            <a:r>
              <a:rPr lang="fr-FR" sz="1400" dirty="0"/>
              <a:t> </a:t>
            </a:r>
            <a:r>
              <a:rPr lang="fr-FR" sz="1400" b="1" dirty="0">
                <a:solidFill>
                  <a:schemeClr val="accent1"/>
                </a:solidFill>
              </a:rPr>
              <a:t>cytoplasmiques</a:t>
            </a:r>
            <a:r>
              <a:rPr lang="fr-FR" sz="1400" dirty="0"/>
              <a:t> (fonctions liées aux cytosquelettes)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 sz="1400" dirty="0"/>
              <a:t>ARP1-ARP10/11: moteur des microtubules (complexe </a:t>
            </a:r>
            <a:r>
              <a:rPr lang="fr-FR" sz="1400" dirty="0" err="1"/>
              <a:t>dynéine</a:t>
            </a:r>
            <a:r>
              <a:rPr lang="fr-FR" sz="1400" dirty="0"/>
              <a:t>)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 sz="1400" dirty="0"/>
              <a:t>ARP2-3: nucléation et branchement des filaments d’actines</a:t>
            </a:r>
          </a:p>
        </p:txBody>
      </p:sp>
      <p:sp>
        <p:nvSpPr>
          <p:cNvPr id="97327" name="Rectangle 47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sp>
        <p:nvSpPr>
          <p:cNvPr id="97328" name="Rectangle 48"/>
          <p:cNvSpPr>
            <a:spLocks noChangeArrowheads="1"/>
          </p:cNvSpPr>
          <p:nvPr/>
        </p:nvSpPr>
        <p:spPr bwMode="auto">
          <a:xfrm>
            <a:off x="4876800" y="6172200"/>
            <a:ext cx="228600" cy="2286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6786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7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99" name="Rectangle 19"/>
          <p:cNvSpPr>
            <a:spLocks noGrp="1" noChangeArrowheads="1"/>
          </p:cNvSpPr>
          <p:nvPr>
            <p:ph type="title"/>
          </p:nvPr>
        </p:nvSpPr>
        <p:spPr>
          <a:xfrm>
            <a:off x="2462213" y="258763"/>
            <a:ext cx="5146675" cy="579437"/>
          </a:xfrm>
        </p:spPr>
        <p:txBody>
          <a:bodyPr/>
          <a:lstStyle/>
          <a:p>
            <a:r>
              <a:rPr lang="fr-FR"/>
              <a:t>La superfamille des Actines</a:t>
            </a:r>
          </a:p>
        </p:txBody>
      </p:sp>
      <p:sp>
        <p:nvSpPr>
          <p:cNvPr id="97300" name="Rectangle 20"/>
          <p:cNvSpPr>
            <a:spLocks noGrp="1" noChangeArrowheads="1"/>
          </p:cNvSpPr>
          <p:nvPr>
            <p:ph type="body" idx="1"/>
          </p:nvPr>
        </p:nvSpPr>
        <p:spPr>
          <a:xfrm>
            <a:off x="992188" y="1447800"/>
            <a:ext cx="7770812" cy="1284288"/>
          </a:xfrm>
        </p:spPr>
        <p:txBody>
          <a:bodyPr wrap="square"/>
          <a:lstStyle/>
          <a:p>
            <a:r>
              <a:rPr lang="fr-FR" sz="1400"/>
              <a:t>Protéines et gènes extrêmement similaires, de nombreux variants d’épissage et de pseudogènes:</a:t>
            </a:r>
          </a:p>
          <a:p>
            <a:pPr lvl="1"/>
            <a:r>
              <a:rPr lang="fr-FR" sz="1400"/>
              <a:t>Actine, 6 isoformes (protéines à 95% Id et gènes &gt;85% Id sur 80% séquence)</a:t>
            </a:r>
          </a:p>
          <a:p>
            <a:pPr lvl="1"/>
            <a:r>
              <a:rPr lang="fr-FR" sz="1400"/>
              <a:t>ARP1, 2 isoformes (&gt;90% Id.)</a:t>
            </a:r>
          </a:p>
          <a:p>
            <a:pPr lvl="1"/>
            <a:r>
              <a:rPr lang="fr-FR" sz="1400"/>
              <a:t>ARP4, 2 isoformes et des variants d’épissage…</a:t>
            </a:r>
          </a:p>
        </p:txBody>
      </p:sp>
      <p:sp>
        <p:nvSpPr>
          <p:cNvPr id="97303" name="Rectangle 23"/>
          <p:cNvSpPr>
            <a:spLocks noChangeArrowheads="1"/>
          </p:cNvSpPr>
          <p:nvPr/>
        </p:nvSpPr>
        <p:spPr bwMode="auto">
          <a:xfrm>
            <a:off x="2438400" y="1143000"/>
            <a:ext cx="4333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400"/>
              <a:t>Constituant principal du cytosquelette d’actine</a:t>
            </a:r>
          </a:p>
        </p:txBody>
      </p:sp>
      <p:sp>
        <p:nvSpPr>
          <p:cNvPr id="97319" name="Rectangle 39"/>
          <p:cNvSpPr>
            <a:spLocks noChangeArrowheads="1"/>
          </p:cNvSpPr>
          <p:nvPr/>
        </p:nvSpPr>
        <p:spPr bwMode="auto">
          <a:xfrm>
            <a:off x="992188" y="3124200"/>
            <a:ext cx="7770812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chemeClr val="tx2"/>
              </a:buClr>
            </a:pPr>
            <a:r>
              <a:rPr lang="fr-FR" sz="1400" dirty="0" err="1"/>
              <a:t>ARPs</a:t>
            </a:r>
            <a:r>
              <a:rPr lang="fr-FR" sz="1400" dirty="0"/>
              <a:t> </a:t>
            </a:r>
            <a:r>
              <a:rPr lang="fr-FR" sz="1400" b="1" dirty="0">
                <a:solidFill>
                  <a:schemeClr val="accent1"/>
                </a:solidFill>
              </a:rPr>
              <a:t>cytoplasmiques</a:t>
            </a:r>
            <a:r>
              <a:rPr lang="fr-FR" sz="1400" dirty="0"/>
              <a:t> (fonctions liées aux cytosquelettes)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 sz="1400" dirty="0"/>
              <a:t>ARP1-ARP10/11: moteur des microtubules (complexe </a:t>
            </a:r>
            <a:r>
              <a:rPr lang="fr-FR" sz="1400" dirty="0" err="1"/>
              <a:t>dynéine</a:t>
            </a:r>
            <a:r>
              <a:rPr lang="fr-FR" sz="1400" dirty="0"/>
              <a:t>)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 sz="1400" dirty="0"/>
              <a:t>ARP2-3: nucléation et branchement des filaments d’actines</a:t>
            </a:r>
          </a:p>
        </p:txBody>
      </p:sp>
      <p:sp>
        <p:nvSpPr>
          <p:cNvPr id="97320" name="Rectangle 40"/>
          <p:cNvSpPr>
            <a:spLocks noChangeArrowheads="1"/>
          </p:cNvSpPr>
          <p:nvPr/>
        </p:nvSpPr>
        <p:spPr bwMode="auto">
          <a:xfrm>
            <a:off x="992188" y="4038600"/>
            <a:ext cx="7770812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chemeClr val="tx2"/>
              </a:buClr>
            </a:pPr>
            <a:r>
              <a:rPr lang="fr-FR" sz="1400" dirty="0" err="1"/>
              <a:t>ARPs</a:t>
            </a:r>
            <a:r>
              <a:rPr lang="fr-FR" sz="1400" dirty="0"/>
              <a:t> </a:t>
            </a:r>
            <a:r>
              <a:rPr lang="fr-FR" sz="1400" b="1" dirty="0">
                <a:solidFill>
                  <a:srgbClr val="33CC33"/>
                </a:solidFill>
              </a:rPr>
              <a:t>nucléaires</a:t>
            </a:r>
            <a:r>
              <a:rPr lang="fr-FR" sz="1400" dirty="0"/>
              <a:t> (fonctions liées à la transcription)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 sz="1400" dirty="0"/>
              <a:t>Membres de complexes de remodelage de la chromatine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 sz="1400" dirty="0"/>
              <a:t>ARP4-5-8: complexe INO80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 sz="1400" dirty="0"/>
              <a:t>ARP4-6: complexe SWR1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 sz="1400" dirty="0"/>
              <a:t>ARP7-9: complexe SWI/SNF</a:t>
            </a:r>
          </a:p>
        </p:txBody>
      </p:sp>
      <p:grpSp>
        <p:nvGrpSpPr>
          <p:cNvPr id="97326" name="Group 46"/>
          <p:cNvGrpSpPr>
            <a:grpSpLocks/>
          </p:cNvGrpSpPr>
          <p:nvPr/>
        </p:nvGrpSpPr>
        <p:grpSpPr bwMode="auto">
          <a:xfrm>
            <a:off x="4654550" y="4648200"/>
            <a:ext cx="4235450" cy="2070100"/>
            <a:chOff x="3092" y="2928"/>
            <a:chExt cx="2668" cy="1304"/>
          </a:xfrm>
        </p:grpSpPr>
        <p:pic>
          <p:nvPicPr>
            <p:cNvPr id="97321" name="Picture 41" descr="22935008"/>
            <p:cNvPicPr>
              <a:picLocks noChangeAspect="1" noChangeArrowheads="1"/>
            </p:cNvPicPr>
            <p:nvPr/>
          </p:nvPicPr>
          <p:blipFill>
            <a:blip r:embed="rId3" cstate="print"/>
            <a:srcRect l="32401" t="1003" r="900" b="55415"/>
            <a:stretch>
              <a:fillRect/>
            </a:stretch>
          </p:blipFill>
          <p:spPr bwMode="auto">
            <a:xfrm>
              <a:off x="3092" y="2928"/>
              <a:ext cx="2668" cy="1304"/>
            </a:xfrm>
            <a:prstGeom prst="rect">
              <a:avLst/>
            </a:prstGeom>
            <a:noFill/>
          </p:spPr>
        </p:pic>
        <p:sp>
          <p:nvSpPr>
            <p:cNvPr id="97322" name="Rectangle 42"/>
            <p:cNvSpPr>
              <a:spLocks noChangeArrowheads="1"/>
            </p:cNvSpPr>
            <p:nvPr/>
          </p:nvSpPr>
          <p:spPr bwMode="auto">
            <a:xfrm>
              <a:off x="3711" y="3433"/>
              <a:ext cx="216" cy="8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fr-FR" sz="900" b="1"/>
                <a:t>ARP4</a:t>
              </a:r>
            </a:p>
          </p:txBody>
        </p:sp>
        <p:sp>
          <p:nvSpPr>
            <p:cNvPr id="97323" name="Rectangle 43"/>
            <p:cNvSpPr>
              <a:spLocks noChangeArrowheads="1"/>
            </p:cNvSpPr>
            <p:nvPr/>
          </p:nvSpPr>
          <p:spPr bwMode="auto">
            <a:xfrm>
              <a:off x="4621" y="3390"/>
              <a:ext cx="216" cy="8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fr-FR" sz="900" b="1"/>
                <a:t>ARP5</a:t>
              </a:r>
            </a:p>
          </p:txBody>
        </p:sp>
        <p:sp>
          <p:nvSpPr>
            <p:cNvPr id="97324" name="Rectangle 44"/>
            <p:cNvSpPr>
              <a:spLocks noChangeArrowheads="1"/>
            </p:cNvSpPr>
            <p:nvPr/>
          </p:nvSpPr>
          <p:spPr bwMode="auto">
            <a:xfrm>
              <a:off x="4865" y="3150"/>
              <a:ext cx="216" cy="8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fr-FR" sz="900" b="1"/>
                <a:t>ARP8</a:t>
              </a:r>
            </a:p>
          </p:txBody>
        </p:sp>
        <p:sp>
          <p:nvSpPr>
            <p:cNvPr id="97325" name="Rectangle 45"/>
            <p:cNvSpPr>
              <a:spLocks noChangeArrowheads="1"/>
            </p:cNvSpPr>
            <p:nvPr/>
          </p:nvSpPr>
          <p:spPr bwMode="auto">
            <a:xfrm>
              <a:off x="5279" y="3317"/>
              <a:ext cx="216" cy="8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buClr>
                  <a:schemeClr val="tx2"/>
                </a:buClr>
              </a:pPr>
              <a:r>
                <a:rPr lang="fr-FR" sz="900" b="1"/>
                <a:t>ARP4</a:t>
              </a:r>
            </a:p>
          </p:txBody>
        </p:sp>
      </p:grpSp>
      <p:sp>
        <p:nvSpPr>
          <p:cNvPr id="97327" name="Rectangle 47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sp>
        <p:nvSpPr>
          <p:cNvPr id="97328" name="Rectangle 48"/>
          <p:cNvSpPr>
            <a:spLocks noChangeArrowheads="1"/>
          </p:cNvSpPr>
          <p:nvPr/>
        </p:nvSpPr>
        <p:spPr bwMode="auto">
          <a:xfrm>
            <a:off x="4876800" y="6172200"/>
            <a:ext cx="228600" cy="2286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5295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7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7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319" grpId="0"/>
      <p:bldP spid="973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922588" y="258763"/>
            <a:ext cx="4222750" cy="579437"/>
          </a:xfrm>
        </p:spPr>
        <p:txBody>
          <a:bodyPr/>
          <a:lstStyle/>
          <a:p>
            <a:r>
              <a:rPr lang="fr-FR"/>
              <a:t>Actin-Related Proteins</a:t>
            </a:r>
          </a:p>
        </p:txBody>
      </p:sp>
      <p:sp>
        <p:nvSpPr>
          <p:cNvPr id="135171" name="Rectangle 3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447800" y="1219200"/>
            <a:ext cx="7342188" cy="1027113"/>
          </a:xfrm>
        </p:spPr>
        <p:txBody>
          <a:bodyPr/>
          <a:lstStyle/>
          <a:p>
            <a:r>
              <a:rPr lang="fr-FR"/>
              <a:t>Recherche de similarité dans la banque de protéines (UniProt)</a:t>
            </a:r>
          </a:p>
          <a:p>
            <a:pPr lvl="1"/>
            <a:r>
              <a:rPr lang="fr-FR"/>
              <a:t>Appât ARP1 humaine</a:t>
            </a:r>
          </a:p>
          <a:p>
            <a:pPr lvl="1"/>
            <a:r>
              <a:rPr lang="fr-FR"/>
              <a:t>&gt; 3000 séquences similaires détectées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922588" y="258763"/>
            <a:ext cx="4222750" cy="579437"/>
          </a:xfrm>
        </p:spPr>
        <p:txBody>
          <a:bodyPr/>
          <a:lstStyle/>
          <a:p>
            <a:r>
              <a:rPr lang="fr-FR"/>
              <a:t>Actin-Related Proteins</a:t>
            </a:r>
          </a:p>
        </p:txBody>
      </p:sp>
      <p:sp>
        <p:nvSpPr>
          <p:cNvPr id="135171" name="Rectangle 3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447800" y="1219200"/>
            <a:ext cx="7342188" cy="1027113"/>
          </a:xfrm>
        </p:spPr>
        <p:txBody>
          <a:bodyPr/>
          <a:lstStyle/>
          <a:p>
            <a:r>
              <a:rPr lang="fr-FR"/>
              <a:t>Recherche de similarité dans la banque de protéines (UniProt)</a:t>
            </a:r>
          </a:p>
          <a:p>
            <a:pPr lvl="1"/>
            <a:r>
              <a:rPr lang="fr-FR"/>
              <a:t>Appât ARP1 humaine</a:t>
            </a:r>
          </a:p>
          <a:p>
            <a:pPr lvl="1"/>
            <a:r>
              <a:rPr lang="fr-FR"/>
              <a:t>&gt; 3000 séquences similaires détectées</a:t>
            </a:r>
          </a:p>
        </p:txBody>
      </p:sp>
      <p:pic>
        <p:nvPicPr>
          <p:cNvPr id="13517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1950" y="1219200"/>
            <a:ext cx="3879850" cy="5486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35179" name="Rectangle 11"/>
          <p:cNvSpPr>
            <a:spLocks noChangeArrowheads="1"/>
          </p:cNvSpPr>
          <p:nvPr/>
        </p:nvSpPr>
        <p:spPr bwMode="auto">
          <a:xfrm>
            <a:off x="2946400" y="3400425"/>
            <a:ext cx="3625850" cy="1530350"/>
          </a:xfrm>
          <a:prstGeom prst="rect">
            <a:avLst/>
          </a:prstGeom>
          <a:noFill/>
          <a:ln w="15875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599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35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5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9" grpId="0" animBg="1"/>
      <p:bldP spid="13517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922588" y="258763"/>
            <a:ext cx="4222750" cy="579437"/>
          </a:xfrm>
        </p:spPr>
        <p:txBody>
          <a:bodyPr/>
          <a:lstStyle/>
          <a:p>
            <a:r>
              <a:rPr lang="fr-FR"/>
              <a:t>Actin-Related Proteins</a:t>
            </a:r>
          </a:p>
        </p:txBody>
      </p:sp>
      <p:sp>
        <p:nvSpPr>
          <p:cNvPr id="135171" name="Rectangle 3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447800" y="1219200"/>
            <a:ext cx="7342188" cy="1027113"/>
          </a:xfrm>
        </p:spPr>
        <p:txBody>
          <a:bodyPr/>
          <a:lstStyle/>
          <a:p>
            <a:r>
              <a:rPr lang="fr-FR"/>
              <a:t>Recherche de similarité dans la banque de protéines (UniProt)</a:t>
            </a:r>
          </a:p>
          <a:p>
            <a:pPr lvl="1"/>
            <a:r>
              <a:rPr lang="fr-FR"/>
              <a:t>Appât ARP1 humaine</a:t>
            </a:r>
          </a:p>
          <a:p>
            <a:pPr lvl="1"/>
            <a:r>
              <a:rPr lang="fr-FR"/>
              <a:t>&gt; 3000 séquences similaires détectées</a:t>
            </a:r>
          </a:p>
        </p:txBody>
      </p:sp>
      <p:pic>
        <p:nvPicPr>
          <p:cNvPr id="13517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1950" y="1219200"/>
            <a:ext cx="3879850" cy="5486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35179" name="Rectangle 11"/>
          <p:cNvSpPr>
            <a:spLocks noChangeArrowheads="1"/>
          </p:cNvSpPr>
          <p:nvPr/>
        </p:nvSpPr>
        <p:spPr bwMode="auto">
          <a:xfrm>
            <a:off x="2946400" y="3400425"/>
            <a:ext cx="3625850" cy="1530350"/>
          </a:xfrm>
          <a:prstGeom prst="rect">
            <a:avLst/>
          </a:prstGeom>
          <a:noFill/>
          <a:ln w="15875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pic>
        <p:nvPicPr>
          <p:cNvPr id="135180" name="Picture 12"/>
          <p:cNvPicPr>
            <a:picLocks noChangeAspect="1" noChangeArrowheads="1"/>
          </p:cNvPicPr>
          <p:nvPr/>
        </p:nvPicPr>
        <p:blipFill>
          <a:blip r:embed="rId2" cstate="print"/>
          <a:srcRect l="682" t="39594" r="5652" b="32419"/>
          <a:stretch>
            <a:fillRect/>
          </a:stretch>
        </p:blipFill>
        <p:spPr bwMode="auto">
          <a:xfrm>
            <a:off x="1868488" y="2497138"/>
            <a:ext cx="5446712" cy="23034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3831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5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5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5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5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5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9" grpId="0" animBg="1"/>
      <p:bldP spid="13517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922588" y="258763"/>
            <a:ext cx="4222750" cy="579437"/>
          </a:xfrm>
        </p:spPr>
        <p:txBody>
          <a:bodyPr/>
          <a:lstStyle/>
          <a:p>
            <a:r>
              <a:rPr lang="fr-FR"/>
              <a:t>Actin-Related Proteins</a:t>
            </a:r>
          </a:p>
        </p:txBody>
      </p:sp>
      <p:sp>
        <p:nvSpPr>
          <p:cNvPr id="135171" name="Rectangle 3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447800" y="1219200"/>
            <a:ext cx="7342188" cy="1027113"/>
          </a:xfrm>
        </p:spPr>
        <p:txBody>
          <a:bodyPr/>
          <a:lstStyle/>
          <a:p>
            <a:r>
              <a:rPr lang="fr-FR"/>
              <a:t>Recherche de similarité dans la banque de protéines (UniProt)</a:t>
            </a:r>
          </a:p>
          <a:p>
            <a:pPr lvl="1"/>
            <a:r>
              <a:rPr lang="fr-FR"/>
              <a:t>Appât ARP1 humaine</a:t>
            </a:r>
          </a:p>
          <a:p>
            <a:pPr lvl="1"/>
            <a:r>
              <a:rPr lang="fr-FR"/>
              <a:t>&gt; 3000 séquences similaires détectées</a:t>
            </a:r>
          </a:p>
        </p:txBody>
      </p:sp>
      <p:pic>
        <p:nvPicPr>
          <p:cNvPr id="13517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1950" y="1219200"/>
            <a:ext cx="3879850" cy="5486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35178" name="Rectangle 10"/>
          <p:cNvSpPr>
            <a:spLocks noChangeArrowheads="1"/>
          </p:cNvSpPr>
          <p:nvPr/>
        </p:nvSpPr>
        <p:spPr bwMode="auto">
          <a:xfrm>
            <a:off x="2946400" y="4933950"/>
            <a:ext cx="3625850" cy="1409700"/>
          </a:xfrm>
          <a:prstGeom prst="rect">
            <a:avLst/>
          </a:prstGeom>
          <a:noFill/>
          <a:ln w="158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396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35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5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8" grpId="0" animBg="1"/>
      <p:bldP spid="13517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922588" y="258763"/>
            <a:ext cx="4222750" cy="579437"/>
          </a:xfrm>
        </p:spPr>
        <p:txBody>
          <a:bodyPr/>
          <a:lstStyle/>
          <a:p>
            <a:r>
              <a:rPr lang="fr-FR"/>
              <a:t>Actin-Related Proteins</a:t>
            </a:r>
          </a:p>
        </p:txBody>
      </p:sp>
      <p:sp>
        <p:nvSpPr>
          <p:cNvPr id="135171" name="Rectangle 3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447800" y="1219200"/>
            <a:ext cx="7342188" cy="1027113"/>
          </a:xfrm>
        </p:spPr>
        <p:txBody>
          <a:bodyPr/>
          <a:lstStyle/>
          <a:p>
            <a:r>
              <a:rPr lang="fr-FR"/>
              <a:t>Recherche de similarité dans la banque de protéines (UniProt)</a:t>
            </a:r>
          </a:p>
          <a:p>
            <a:pPr lvl="1"/>
            <a:r>
              <a:rPr lang="fr-FR"/>
              <a:t>Appât ARP1 humaine</a:t>
            </a:r>
          </a:p>
          <a:p>
            <a:pPr lvl="1"/>
            <a:r>
              <a:rPr lang="fr-FR"/>
              <a:t>&gt; 3000 séquences similaires détectées</a:t>
            </a:r>
          </a:p>
        </p:txBody>
      </p:sp>
      <p:pic>
        <p:nvPicPr>
          <p:cNvPr id="13517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1950" y="1219200"/>
            <a:ext cx="3879850" cy="5486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35178" name="Rectangle 10"/>
          <p:cNvSpPr>
            <a:spLocks noChangeArrowheads="1"/>
          </p:cNvSpPr>
          <p:nvPr/>
        </p:nvSpPr>
        <p:spPr bwMode="auto">
          <a:xfrm>
            <a:off x="2946400" y="4933950"/>
            <a:ext cx="3625850" cy="1409700"/>
          </a:xfrm>
          <a:prstGeom prst="rect">
            <a:avLst/>
          </a:prstGeom>
          <a:noFill/>
          <a:ln w="158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pic>
        <p:nvPicPr>
          <p:cNvPr id="135181" name="Picture 13"/>
          <p:cNvPicPr>
            <a:picLocks noChangeAspect="1" noChangeArrowheads="1"/>
          </p:cNvPicPr>
          <p:nvPr/>
        </p:nvPicPr>
        <p:blipFill>
          <a:blip r:embed="rId2" cstate="print"/>
          <a:srcRect l="737" t="67593" r="5652" b="6256"/>
          <a:stretch>
            <a:fillRect/>
          </a:stretch>
        </p:blipFill>
        <p:spPr bwMode="auto">
          <a:xfrm>
            <a:off x="1905000" y="2592388"/>
            <a:ext cx="5443537" cy="21510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180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5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5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5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5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8" grpId="0" animBg="1"/>
      <p:bldP spid="13517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922588" y="258763"/>
            <a:ext cx="4222750" cy="579437"/>
          </a:xfrm>
        </p:spPr>
        <p:txBody>
          <a:bodyPr/>
          <a:lstStyle/>
          <a:p>
            <a:r>
              <a:rPr lang="fr-FR"/>
              <a:t>Actin-Related Proteins</a:t>
            </a:r>
          </a:p>
        </p:txBody>
      </p:sp>
      <p:sp>
        <p:nvSpPr>
          <p:cNvPr id="135171" name="Rectangle 3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447800" y="1219200"/>
            <a:ext cx="7342188" cy="1027113"/>
          </a:xfrm>
        </p:spPr>
        <p:txBody>
          <a:bodyPr/>
          <a:lstStyle/>
          <a:p>
            <a:r>
              <a:rPr lang="fr-FR"/>
              <a:t>Recherche de similarité dans la banque de protéines (UniProt)</a:t>
            </a:r>
          </a:p>
          <a:p>
            <a:pPr lvl="1"/>
            <a:r>
              <a:rPr lang="fr-FR"/>
              <a:t>Appât ARP1 humaine</a:t>
            </a:r>
          </a:p>
          <a:p>
            <a:pPr lvl="1"/>
            <a:r>
              <a:rPr lang="fr-FR"/>
              <a:t>&gt; 3000 séquences similaires détectées</a:t>
            </a:r>
          </a:p>
        </p:txBody>
      </p:sp>
      <p:pic>
        <p:nvPicPr>
          <p:cNvPr id="1351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3200400"/>
            <a:ext cx="3346450" cy="3505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35174" name="Rectangle 6"/>
          <p:cNvSpPr>
            <a:spLocks noChangeArrowheads="1"/>
          </p:cNvSpPr>
          <p:nvPr/>
        </p:nvSpPr>
        <p:spPr bwMode="auto">
          <a:xfrm>
            <a:off x="5683250" y="2362200"/>
            <a:ext cx="2325688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ARP1 </a:t>
            </a:r>
            <a:r>
              <a:rPr lang="fr-FR" i="1"/>
              <a:t>S. cerevisiae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853</a:t>
            </a:r>
            <a:r>
              <a:rPr lang="fr-FR" baseline="30000"/>
              <a:t>ème</a:t>
            </a:r>
            <a:r>
              <a:rPr lang="fr-FR"/>
              <a:t> rang</a:t>
            </a:r>
          </a:p>
        </p:txBody>
      </p:sp>
      <p:pic>
        <p:nvPicPr>
          <p:cNvPr id="13517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200400"/>
            <a:ext cx="3346450" cy="3505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35176" name="Rectangle 8"/>
          <p:cNvSpPr>
            <a:spLocks noChangeArrowheads="1"/>
          </p:cNvSpPr>
          <p:nvPr/>
        </p:nvSpPr>
        <p:spPr bwMode="auto">
          <a:xfrm>
            <a:off x="1479550" y="2362200"/>
            <a:ext cx="2209800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Actine </a:t>
            </a:r>
            <a:r>
              <a:rPr lang="fr-FR" i="1"/>
              <a:t>A. thaliana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25</a:t>
            </a:r>
            <a:r>
              <a:rPr lang="fr-FR" baseline="30000"/>
              <a:t>ème</a:t>
            </a:r>
            <a:r>
              <a:rPr lang="fr-FR"/>
              <a:t> rang</a:t>
            </a:r>
          </a:p>
        </p:txBody>
      </p:sp>
    </p:spTree>
    <p:extLst>
      <p:ext uri="{BB962C8B-B14F-4D97-AF65-F5344CB8AC3E}">
        <p14:creationId xmlns:p14="http://schemas.microsoft.com/office/powerpoint/2010/main" val="291109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35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3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5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4" grpId="0"/>
      <p:bldP spid="13517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213100" y="258763"/>
            <a:ext cx="3635375" cy="579437"/>
          </a:xfrm>
        </p:spPr>
        <p:txBody>
          <a:bodyPr/>
          <a:lstStyle/>
          <a:p>
            <a:r>
              <a:rPr lang="fr-FR"/>
              <a:t>Stratégie d’analyse</a:t>
            </a:r>
          </a:p>
        </p:txBody>
      </p:sp>
      <p:sp>
        <p:nvSpPr>
          <p:cNvPr id="43020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1370013" y="3505200"/>
            <a:ext cx="3060700" cy="1027113"/>
          </a:xfrm>
        </p:spPr>
        <p:txBody>
          <a:bodyPr/>
          <a:lstStyle/>
          <a:p>
            <a:r>
              <a:rPr lang="fr-FR"/>
              <a:t>Génomique comparative</a:t>
            </a:r>
          </a:p>
          <a:p>
            <a:pPr lvl="1"/>
            <a:r>
              <a:rPr lang="fr-FR" i="1"/>
              <a:t>In silico</a:t>
            </a:r>
          </a:p>
          <a:p>
            <a:pPr lvl="1"/>
            <a:r>
              <a:rPr lang="fr-FR"/>
              <a:t>Profil phylogénétique</a:t>
            </a:r>
          </a:p>
        </p:txBody>
      </p:sp>
      <p:sp>
        <p:nvSpPr>
          <p:cNvPr id="43021" name="Rectangle 13"/>
          <p:cNvSpPr>
            <a:spLocks noChangeArrowheads="1"/>
          </p:cNvSpPr>
          <p:nvPr/>
        </p:nvSpPr>
        <p:spPr bwMode="auto">
          <a:xfrm>
            <a:off x="4953000" y="3505200"/>
            <a:ext cx="2735263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Transcriptomique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Biologique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Profil d’expression</a:t>
            </a:r>
          </a:p>
        </p:txBody>
      </p:sp>
      <p:sp>
        <p:nvSpPr>
          <p:cNvPr id="43022" name="Rectangle 14"/>
          <p:cNvSpPr>
            <a:spLocks noChangeArrowheads="1"/>
          </p:cNvSpPr>
          <p:nvPr/>
        </p:nvSpPr>
        <p:spPr bwMode="auto">
          <a:xfrm>
            <a:off x="1600200" y="1339850"/>
            <a:ext cx="670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buClr>
                <a:schemeClr val="tx2"/>
              </a:buClr>
            </a:pPr>
            <a:r>
              <a:rPr lang="fr-FR"/>
              <a:t>2 approches complémentaires et indispensables pour l’étude d’un système biologique comme le cytosquelette</a:t>
            </a:r>
          </a:p>
        </p:txBody>
      </p:sp>
      <p:sp>
        <p:nvSpPr>
          <p:cNvPr id="43023" name="Rectangle 15"/>
          <p:cNvSpPr>
            <a:spLocks noChangeArrowheads="1"/>
          </p:cNvSpPr>
          <p:nvPr/>
        </p:nvSpPr>
        <p:spPr bwMode="auto">
          <a:xfrm>
            <a:off x="3810000" y="2286000"/>
            <a:ext cx="1768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Cytosquelette</a:t>
            </a:r>
          </a:p>
        </p:txBody>
      </p:sp>
      <p:sp>
        <p:nvSpPr>
          <p:cNvPr id="43025" name="Rectangle 17"/>
          <p:cNvSpPr>
            <a:spLocks noChangeArrowheads="1"/>
          </p:cNvSpPr>
          <p:nvPr/>
        </p:nvSpPr>
        <p:spPr bwMode="auto">
          <a:xfrm>
            <a:off x="733425" y="5500688"/>
            <a:ext cx="3816350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  <a:tabLst>
                <a:tab pos="1698625" algn="l"/>
              </a:tabLst>
            </a:pPr>
            <a:r>
              <a:rPr lang="fr-FR"/>
              <a:t>Co-présence=	même processus</a:t>
            </a:r>
          </a:p>
          <a:p>
            <a:pPr>
              <a:buClr>
                <a:schemeClr val="tx2"/>
              </a:buClr>
              <a:tabLst>
                <a:tab pos="1698625" algn="l"/>
              </a:tabLst>
            </a:pPr>
            <a:r>
              <a:rPr lang="fr-FR"/>
              <a:t>	même complexe</a:t>
            </a:r>
          </a:p>
        </p:txBody>
      </p:sp>
      <p:sp>
        <p:nvSpPr>
          <p:cNvPr id="43026" name="Rectangle 18"/>
          <p:cNvSpPr>
            <a:spLocks noChangeArrowheads="1"/>
          </p:cNvSpPr>
          <p:nvPr/>
        </p:nvSpPr>
        <p:spPr bwMode="auto">
          <a:xfrm>
            <a:off x="4953000" y="5500688"/>
            <a:ext cx="4005263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  <a:tabLst>
                <a:tab pos="1887538" algn="l"/>
              </a:tabLst>
            </a:pPr>
            <a:r>
              <a:rPr lang="fr-FR"/>
              <a:t>Co-expression=	même processus</a:t>
            </a:r>
          </a:p>
          <a:p>
            <a:pPr>
              <a:buClr>
                <a:schemeClr val="tx2"/>
              </a:buClr>
              <a:tabLst>
                <a:tab pos="1887538" algn="l"/>
              </a:tabLst>
            </a:pPr>
            <a:r>
              <a:rPr lang="fr-FR"/>
              <a:t>	même complexe</a:t>
            </a:r>
          </a:p>
        </p:txBody>
      </p:sp>
      <p:sp>
        <p:nvSpPr>
          <p:cNvPr id="43027" name="AutoShape 19"/>
          <p:cNvSpPr>
            <a:spLocks noChangeArrowheads="1"/>
          </p:cNvSpPr>
          <p:nvPr/>
        </p:nvSpPr>
        <p:spPr bwMode="auto">
          <a:xfrm>
            <a:off x="2819400" y="4724400"/>
            <a:ext cx="304800" cy="533400"/>
          </a:xfrm>
          <a:prstGeom prst="downArrow">
            <a:avLst>
              <a:gd name="adj1" fmla="val 50000"/>
              <a:gd name="adj2" fmla="val 43750"/>
            </a:avLst>
          </a:prstGeom>
          <a:solidFill>
            <a:srgbClr val="66CC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43028" name="AutoShape 20"/>
          <p:cNvSpPr>
            <a:spLocks noChangeArrowheads="1"/>
          </p:cNvSpPr>
          <p:nvPr/>
        </p:nvSpPr>
        <p:spPr bwMode="auto">
          <a:xfrm>
            <a:off x="6248400" y="4724400"/>
            <a:ext cx="304800" cy="533400"/>
          </a:xfrm>
          <a:prstGeom prst="downArrow">
            <a:avLst>
              <a:gd name="adj1" fmla="val 50000"/>
              <a:gd name="adj2" fmla="val 43750"/>
            </a:avLst>
          </a:prstGeom>
          <a:solidFill>
            <a:srgbClr val="66CC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43030" name="AutoShape 22"/>
          <p:cNvSpPr>
            <a:spLocks noChangeArrowheads="1"/>
          </p:cNvSpPr>
          <p:nvPr/>
        </p:nvSpPr>
        <p:spPr bwMode="auto">
          <a:xfrm rot="13500000">
            <a:off x="4313238" y="2743200"/>
            <a:ext cx="762000" cy="762000"/>
          </a:xfrm>
          <a:custGeom>
            <a:avLst/>
            <a:gdLst>
              <a:gd name="G0" fmla="+- 9257 0 0"/>
              <a:gd name="G1" fmla="+- 18514 0 0"/>
              <a:gd name="G2" fmla="+- 6171 0 0"/>
              <a:gd name="G3" fmla="*/ 9257 1 2"/>
              <a:gd name="G4" fmla="+- G3 10800 0"/>
              <a:gd name="G5" fmla="+- 21600 9257 18514"/>
              <a:gd name="G6" fmla="+- 18514 6171 0"/>
              <a:gd name="G7" fmla="*/ G6 1 2"/>
              <a:gd name="G8" fmla="*/ 18514 2 1"/>
              <a:gd name="G9" fmla="+- G8 0 21600"/>
              <a:gd name="G10" fmla="+- G5 0 G4"/>
              <a:gd name="G11" fmla="+- 9257 0 G4"/>
              <a:gd name="G12" fmla="*/ G2 G10 G11"/>
              <a:gd name="T0" fmla="*/ 15429 w 21600"/>
              <a:gd name="T1" fmla="*/ 0 h 21600"/>
              <a:gd name="T2" fmla="*/ 9257 w 21600"/>
              <a:gd name="T3" fmla="*/ 6171 h 21600"/>
              <a:gd name="T4" fmla="*/ 6171 w 21600"/>
              <a:gd name="T5" fmla="*/ 9257 h 21600"/>
              <a:gd name="T6" fmla="*/ 0 w 21600"/>
              <a:gd name="T7" fmla="*/ 15429 h 21600"/>
              <a:gd name="T8" fmla="*/ 6171 w 21600"/>
              <a:gd name="T9" fmla="*/ 21600 h 21600"/>
              <a:gd name="T10" fmla="*/ 12343 w 21600"/>
              <a:gd name="T11" fmla="*/ 18514 h 21600"/>
              <a:gd name="T12" fmla="*/ 18514 w 21600"/>
              <a:gd name="T13" fmla="*/ 12343 h 21600"/>
              <a:gd name="T14" fmla="*/ 21600 w 21600"/>
              <a:gd name="T15" fmla="*/ 6171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G12 w 21600"/>
              <a:gd name="T25" fmla="*/ G5 h 21600"/>
              <a:gd name="T26" fmla="*/ G1 w 21600"/>
              <a:gd name="T27" fmla="*/ G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rgbClr val="66CC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0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0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3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0" grpId="0" uiExpand="1" build="p"/>
      <p:bldP spid="43021" grpId="0"/>
      <p:bldP spid="43025" grpId="0"/>
      <p:bldP spid="43026" grpId="0"/>
      <p:bldP spid="43027" grpId="0" animBg="1"/>
      <p:bldP spid="4302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1" name="Picture 5" descr="ARP_MACS_Overview"/>
          <p:cNvPicPr>
            <a:picLocks noChangeAspect="1" noChangeArrowheads="1"/>
          </p:cNvPicPr>
          <p:nvPr/>
        </p:nvPicPr>
        <p:blipFill>
          <a:blip r:embed="rId2" cstate="print"/>
          <a:srcRect r="192"/>
          <a:stretch>
            <a:fillRect/>
          </a:stretch>
        </p:blipFill>
        <p:spPr bwMode="auto">
          <a:xfrm>
            <a:off x="1524000" y="1524000"/>
            <a:ext cx="6616700" cy="4819650"/>
          </a:xfrm>
          <a:prstGeom prst="rect">
            <a:avLst/>
          </a:prstGeom>
          <a:noFill/>
        </p:spPr>
      </p:pic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914650" y="258763"/>
            <a:ext cx="4222750" cy="579437"/>
          </a:xfrm>
        </p:spPr>
        <p:txBody>
          <a:bodyPr/>
          <a:lstStyle/>
          <a:p>
            <a:r>
              <a:rPr lang="fr-FR"/>
              <a:t>Actin-Related Proteins</a:t>
            </a:r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057400" y="1219200"/>
            <a:ext cx="5543550" cy="366713"/>
          </a:xfrm>
        </p:spPr>
        <p:txBody>
          <a:bodyPr/>
          <a:lstStyle/>
          <a:p>
            <a:r>
              <a:rPr lang="fr-FR"/>
              <a:t>Alignement multiple des séquences protéiques</a:t>
            </a:r>
          </a:p>
        </p:txBody>
      </p:sp>
      <p:sp>
        <p:nvSpPr>
          <p:cNvPr id="91139" name="Rectangle 3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sp>
        <p:nvSpPr>
          <p:cNvPr id="91142" name="Rectangle 6"/>
          <p:cNvSpPr>
            <a:spLocks noChangeArrowheads="1"/>
          </p:cNvSpPr>
          <p:nvPr/>
        </p:nvSpPr>
        <p:spPr bwMode="auto">
          <a:xfrm>
            <a:off x="1905000" y="3505200"/>
            <a:ext cx="5815013" cy="6969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~700 séquences (500 actines, 150 ARPs)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12 sous familles (Actine, 10 ARPs, orphelins)</a:t>
            </a:r>
          </a:p>
        </p:txBody>
      </p:sp>
      <p:sp>
        <p:nvSpPr>
          <p:cNvPr id="91143" name="Rectangle 7"/>
          <p:cNvSpPr>
            <a:spLocks noChangeArrowheads="1"/>
          </p:cNvSpPr>
          <p:nvPr/>
        </p:nvSpPr>
        <p:spPr bwMode="auto">
          <a:xfrm>
            <a:off x="1371600" y="1981200"/>
            <a:ext cx="7315200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Recherche exhaustive de l’ensemble des séquences similaires à l’actine dans la banque protéique (UniProt)</a:t>
            </a:r>
          </a:p>
        </p:txBody>
      </p:sp>
      <p:sp>
        <p:nvSpPr>
          <p:cNvPr id="91145" name="Rectangle 9"/>
          <p:cNvSpPr>
            <a:spLocks noChangeArrowheads="1"/>
          </p:cNvSpPr>
          <p:nvPr/>
        </p:nvSpPr>
        <p:spPr bwMode="auto">
          <a:xfrm>
            <a:off x="5867400" y="6629400"/>
            <a:ext cx="33321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000"/>
              <a:t>http://bips.u-strasbg.fr/ARPAnno/ARPMACS.html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2922588" y="258763"/>
            <a:ext cx="4222750" cy="579437"/>
          </a:xfrm>
        </p:spPr>
        <p:txBody>
          <a:bodyPr/>
          <a:lstStyle/>
          <a:p>
            <a:r>
              <a:rPr lang="fr-FR"/>
              <a:t>Actin-Related Proteins</a:t>
            </a:r>
          </a:p>
        </p:txBody>
      </p:sp>
      <p:sp>
        <p:nvSpPr>
          <p:cNvPr id="90115" name="Rectangle 3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905000" y="1219200"/>
            <a:ext cx="4068763" cy="1027113"/>
          </a:xfrm>
        </p:spPr>
        <p:txBody>
          <a:bodyPr/>
          <a:lstStyle/>
          <a:p>
            <a:r>
              <a:rPr lang="fr-FR"/>
              <a:t>Bilan des éléments discriminants:</a:t>
            </a:r>
          </a:p>
          <a:p>
            <a:pPr lvl="1"/>
            <a:r>
              <a:rPr lang="fr-FR"/>
              <a:t>Insertions/délétions</a:t>
            </a:r>
          </a:p>
          <a:p>
            <a:pPr lvl="1"/>
            <a:r>
              <a:rPr lang="fr-FR"/>
              <a:t>Résidus/motifs</a:t>
            </a:r>
          </a:p>
        </p:txBody>
      </p:sp>
      <p:pic>
        <p:nvPicPr>
          <p:cNvPr id="90118" name="Picture 6" descr="ARP_Domain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463800"/>
            <a:ext cx="7461250" cy="3479800"/>
          </a:xfrm>
          <a:prstGeom prst="rect">
            <a:avLst/>
          </a:prstGeom>
          <a:noFill/>
        </p:spPr>
      </p:pic>
      <p:pic>
        <p:nvPicPr>
          <p:cNvPr id="90119" name="Picture 7" descr="ARP_Domaines_NoSp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2463800"/>
            <a:ext cx="7461250" cy="3479800"/>
          </a:xfrm>
          <a:prstGeom prst="rect">
            <a:avLst/>
          </a:prstGeom>
          <a:noFill/>
        </p:spPr>
      </p:pic>
      <p:sp>
        <p:nvSpPr>
          <p:cNvPr id="90120" name="Rectangle 8"/>
          <p:cNvSpPr>
            <a:spLocks noChangeArrowheads="1"/>
          </p:cNvSpPr>
          <p:nvPr/>
        </p:nvSpPr>
        <p:spPr bwMode="auto">
          <a:xfrm>
            <a:off x="2355850" y="5416550"/>
            <a:ext cx="6148388" cy="527050"/>
          </a:xfrm>
          <a:prstGeom prst="rect">
            <a:avLst/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90124" name="Rectangle 12"/>
          <p:cNvSpPr>
            <a:spLocks noChangeArrowheads="1"/>
          </p:cNvSpPr>
          <p:nvPr/>
        </p:nvSpPr>
        <p:spPr bwMode="auto">
          <a:xfrm>
            <a:off x="1320800" y="6262688"/>
            <a:ext cx="73866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Cette analyse a permis la création d’un filtre de connaissances</a:t>
            </a:r>
          </a:p>
        </p:txBody>
      </p:sp>
      <p:sp>
        <p:nvSpPr>
          <p:cNvPr id="90125" name="Rectangle 13"/>
          <p:cNvSpPr>
            <a:spLocks noChangeArrowheads="1"/>
          </p:cNvSpPr>
          <p:nvPr/>
        </p:nvSpPr>
        <p:spPr bwMode="auto">
          <a:xfrm>
            <a:off x="914400" y="1981200"/>
            <a:ext cx="8077200" cy="41148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pic>
        <p:nvPicPr>
          <p:cNvPr id="90123" name="Picture 11" descr="ARP_MACS_Overview"/>
          <p:cNvPicPr>
            <a:picLocks noChangeAspect="1" noChangeArrowheads="1"/>
          </p:cNvPicPr>
          <p:nvPr/>
        </p:nvPicPr>
        <p:blipFill>
          <a:blip r:embed="rId4" cstate="print"/>
          <a:srcRect r="623"/>
          <a:stretch>
            <a:fillRect/>
          </a:stretch>
        </p:blipFill>
        <p:spPr bwMode="auto">
          <a:xfrm>
            <a:off x="1828800" y="1524000"/>
            <a:ext cx="6588125" cy="4819650"/>
          </a:xfrm>
          <a:prstGeom prst="rect">
            <a:avLst/>
          </a:prstGeom>
          <a:noFill/>
        </p:spPr>
      </p:pic>
      <p:sp>
        <p:nvSpPr>
          <p:cNvPr id="90126" name="Rectangle 14"/>
          <p:cNvSpPr>
            <a:spLocks noChangeArrowheads="1"/>
          </p:cNvSpPr>
          <p:nvPr/>
        </p:nvSpPr>
        <p:spPr bwMode="auto">
          <a:xfrm>
            <a:off x="533400" y="3124200"/>
            <a:ext cx="1012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Actines</a:t>
            </a:r>
          </a:p>
        </p:txBody>
      </p:sp>
      <p:sp>
        <p:nvSpPr>
          <p:cNvPr id="90127" name="Rectangle 15"/>
          <p:cNvSpPr>
            <a:spLocks noChangeArrowheads="1"/>
          </p:cNvSpPr>
          <p:nvPr/>
        </p:nvSpPr>
        <p:spPr bwMode="auto">
          <a:xfrm>
            <a:off x="790575" y="5505450"/>
            <a:ext cx="75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ARPs</a:t>
            </a:r>
          </a:p>
        </p:txBody>
      </p:sp>
      <p:sp>
        <p:nvSpPr>
          <p:cNvPr id="90129" name="AutoShape 17"/>
          <p:cNvSpPr>
            <a:spLocks/>
          </p:cNvSpPr>
          <p:nvPr/>
        </p:nvSpPr>
        <p:spPr bwMode="auto">
          <a:xfrm>
            <a:off x="1695450" y="5143500"/>
            <a:ext cx="228600" cy="1104900"/>
          </a:xfrm>
          <a:prstGeom prst="leftBracket">
            <a:avLst>
              <a:gd name="adj" fmla="val 40278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90130" name="AutoShape 18"/>
          <p:cNvSpPr>
            <a:spLocks/>
          </p:cNvSpPr>
          <p:nvPr/>
        </p:nvSpPr>
        <p:spPr bwMode="auto">
          <a:xfrm>
            <a:off x="1695450" y="1628775"/>
            <a:ext cx="228600" cy="3495675"/>
          </a:xfrm>
          <a:prstGeom prst="leftBracket">
            <a:avLst>
              <a:gd name="adj" fmla="val 12743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90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0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90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0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4" dur="indefinite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0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4" grpId="0"/>
      <p:bldP spid="90125" grpId="0" animBg="1"/>
      <p:bldP spid="90126" grpId="0"/>
      <p:bldP spid="90127" grpId="0"/>
      <p:bldP spid="90129" grpId="0" animBg="1"/>
      <p:bldP spid="9013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2922588" y="258763"/>
            <a:ext cx="4222750" cy="579437"/>
          </a:xfrm>
        </p:spPr>
        <p:txBody>
          <a:bodyPr/>
          <a:lstStyle/>
          <a:p>
            <a:r>
              <a:rPr lang="fr-FR"/>
              <a:t>Actin-Related Proteins</a:t>
            </a:r>
          </a:p>
        </p:txBody>
      </p:sp>
      <p:sp>
        <p:nvSpPr>
          <p:cNvPr id="90115" name="Rectangle 3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905000" y="1219200"/>
            <a:ext cx="4068763" cy="1027113"/>
          </a:xfrm>
        </p:spPr>
        <p:txBody>
          <a:bodyPr/>
          <a:lstStyle/>
          <a:p>
            <a:r>
              <a:rPr lang="fr-FR"/>
              <a:t>Bilan des éléments discriminants:</a:t>
            </a:r>
          </a:p>
          <a:p>
            <a:pPr lvl="1"/>
            <a:r>
              <a:rPr lang="fr-FR"/>
              <a:t>Insertions/délétions</a:t>
            </a:r>
          </a:p>
          <a:p>
            <a:pPr lvl="1"/>
            <a:r>
              <a:rPr lang="fr-FR"/>
              <a:t>Résidus/motifs</a:t>
            </a:r>
          </a:p>
        </p:txBody>
      </p:sp>
      <p:pic>
        <p:nvPicPr>
          <p:cNvPr id="90118" name="Picture 6" descr="ARP_Domain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2463800"/>
            <a:ext cx="7461250" cy="3479800"/>
          </a:xfrm>
          <a:prstGeom prst="rect">
            <a:avLst/>
          </a:prstGeom>
          <a:noFill/>
        </p:spPr>
      </p:pic>
      <p:pic>
        <p:nvPicPr>
          <p:cNvPr id="90119" name="Picture 7" descr="ARP_Domaines_NoSp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2463800"/>
            <a:ext cx="7461250" cy="3479800"/>
          </a:xfrm>
          <a:prstGeom prst="rect">
            <a:avLst/>
          </a:prstGeom>
          <a:noFill/>
        </p:spPr>
      </p:pic>
      <p:sp>
        <p:nvSpPr>
          <p:cNvPr id="90120" name="Rectangle 8"/>
          <p:cNvSpPr>
            <a:spLocks noChangeArrowheads="1"/>
          </p:cNvSpPr>
          <p:nvPr/>
        </p:nvSpPr>
        <p:spPr bwMode="auto">
          <a:xfrm>
            <a:off x="2355850" y="5416550"/>
            <a:ext cx="6148388" cy="527050"/>
          </a:xfrm>
          <a:prstGeom prst="rect">
            <a:avLst/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90124" name="Rectangle 12"/>
          <p:cNvSpPr>
            <a:spLocks noChangeArrowheads="1"/>
          </p:cNvSpPr>
          <p:nvPr/>
        </p:nvSpPr>
        <p:spPr bwMode="auto">
          <a:xfrm>
            <a:off x="1320800" y="6262688"/>
            <a:ext cx="73866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Cette analyse a permis la création d’un filtre de connaissances</a:t>
            </a:r>
          </a:p>
        </p:txBody>
      </p:sp>
    </p:spTree>
    <p:extLst>
      <p:ext uri="{BB962C8B-B14F-4D97-AF65-F5344CB8AC3E}">
        <p14:creationId xmlns:p14="http://schemas.microsoft.com/office/powerpoint/2010/main" val="420379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0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044950" y="258763"/>
            <a:ext cx="1968500" cy="579437"/>
          </a:xfrm>
        </p:spPr>
        <p:txBody>
          <a:bodyPr/>
          <a:lstStyle/>
          <a:p>
            <a:r>
              <a:rPr lang="fr-FR"/>
              <a:t>ARPAnno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85888" y="1076325"/>
            <a:ext cx="5940425" cy="366713"/>
          </a:xfrm>
        </p:spPr>
        <p:txBody>
          <a:bodyPr/>
          <a:lstStyle/>
          <a:p>
            <a:r>
              <a:rPr lang="fr-FR"/>
              <a:t>Serveur web annotation et identification des ARPs</a:t>
            </a:r>
          </a:p>
        </p:txBody>
      </p:sp>
      <p:pic>
        <p:nvPicPr>
          <p:cNvPr id="162821" name="Picture 5" descr="ARPAnno_Homep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7075" y="1447800"/>
            <a:ext cx="6003925" cy="4105275"/>
          </a:xfrm>
          <a:prstGeom prst="rect">
            <a:avLst/>
          </a:prstGeom>
          <a:noFill/>
        </p:spPr>
      </p:pic>
      <p:sp>
        <p:nvSpPr>
          <p:cNvPr id="162822" name="Rectangle 6"/>
          <p:cNvSpPr>
            <a:spLocks noChangeArrowheads="1"/>
          </p:cNvSpPr>
          <p:nvPr/>
        </p:nvSpPr>
        <p:spPr bwMode="auto">
          <a:xfrm>
            <a:off x="1219200" y="5719763"/>
            <a:ext cx="76962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Clr>
                <a:schemeClr val="tx2"/>
              </a:buClr>
            </a:pPr>
            <a:r>
              <a:rPr lang="fr-FR"/>
              <a:t>Retour à la génomique comparative:</a:t>
            </a:r>
          </a:p>
          <a:p>
            <a:pPr algn="ctr">
              <a:buClr>
                <a:schemeClr val="tx2"/>
              </a:buClr>
            </a:pPr>
            <a:r>
              <a:rPr lang="fr-FR"/>
              <a:t>Quelle est la véritable distribution des sous-familles d’ARPs dans les organismes eucaryotes?</a:t>
            </a:r>
          </a:p>
        </p:txBody>
      </p:sp>
      <p:sp>
        <p:nvSpPr>
          <p:cNvPr id="162820" name="Rectangle 4"/>
          <p:cNvSpPr>
            <a:spLocks noChangeArrowheads="1"/>
          </p:cNvSpPr>
          <p:nvPr/>
        </p:nvSpPr>
        <p:spPr bwMode="auto">
          <a:xfrm>
            <a:off x="4857750" y="3962400"/>
            <a:ext cx="3600450" cy="3460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>
                <a:hlinkClick r:id="rId4"/>
              </a:rPr>
              <a:t>http://bips.u-strasbg.fr/ARPAnno</a:t>
            </a:r>
            <a:endParaRPr lang="fr-FR" sz="1600"/>
          </a:p>
        </p:txBody>
      </p:sp>
      <p:sp>
        <p:nvSpPr>
          <p:cNvPr id="162823" name="Rectangle 7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2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46225" y="258763"/>
            <a:ext cx="6997700" cy="579437"/>
          </a:xfrm>
        </p:spPr>
        <p:txBody>
          <a:bodyPr/>
          <a:lstStyle/>
          <a:p>
            <a:r>
              <a:rPr lang="fr-FR"/>
              <a:t>Distribution phylogénétique des ARPs</a:t>
            </a:r>
          </a:p>
        </p:txBody>
      </p:sp>
      <p:sp>
        <p:nvSpPr>
          <p:cNvPr id="138243" name="Rectangle 3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pic>
        <p:nvPicPr>
          <p:cNvPr id="138246" name="Picture 6" descr="Arbre_ARP_PreAbs_Fusion1_0_ARP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8338" y="1905000"/>
            <a:ext cx="5224462" cy="4697413"/>
          </a:xfrm>
          <a:prstGeom prst="rect">
            <a:avLst/>
          </a:prstGeom>
          <a:noFill/>
        </p:spPr>
      </p:pic>
      <p:sp>
        <p:nvSpPr>
          <p:cNvPr id="138247" name="Rectangle 7"/>
          <p:cNvSpPr>
            <a:spLocks noChangeArrowheads="1"/>
          </p:cNvSpPr>
          <p:nvPr/>
        </p:nvSpPr>
        <p:spPr bwMode="auto">
          <a:xfrm>
            <a:off x="0" y="5511800"/>
            <a:ext cx="15287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000"/>
              <a:t>Szerlong et al., 2003</a:t>
            </a:r>
          </a:p>
        </p:txBody>
      </p:sp>
      <p:sp>
        <p:nvSpPr>
          <p:cNvPr id="138248" name="Rectangle 8"/>
          <p:cNvSpPr>
            <a:spLocks noChangeArrowheads="1"/>
          </p:cNvSpPr>
          <p:nvPr/>
        </p:nvSpPr>
        <p:spPr bwMode="auto">
          <a:xfrm>
            <a:off x="0" y="6384925"/>
            <a:ext cx="13795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000"/>
              <a:t>Eckley et al., 2003</a:t>
            </a:r>
          </a:p>
          <a:p>
            <a:pPr>
              <a:buClr>
                <a:schemeClr val="tx2"/>
              </a:buClr>
            </a:pPr>
            <a:r>
              <a:rPr lang="fr-FR" sz="1000"/>
              <a:t>Clark et al., 2006</a:t>
            </a:r>
          </a:p>
        </p:txBody>
      </p:sp>
      <p:sp>
        <p:nvSpPr>
          <p:cNvPr id="138249" name="Rectangle 9"/>
          <p:cNvSpPr>
            <a:spLocks noChangeArrowheads="1"/>
          </p:cNvSpPr>
          <p:nvPr/>
        </p:nvSpPr>
        <p:spPr bwMode="auto">
          <a:xfrm>
            <a:off x="0" y="6213475"/>
            <a:ext cx="1593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000"/>
              <a:t>Machesky et al., 1994</a:t>
            </a:r>
          </a:p>
        </p:txBody>
      </p:sp>
      <p:sp>
        <p:nvSpPr>
          <p:cNvPr id="138251" name="Rectangle 11"/>
          <p:cNvSpPr>
            <a:spLocks noChangeArrowheads="1"/>
          </p:cNvSpPr>
          <p:nvPr/>
        </p:nvSpPr>
        <p:spPr bwMode="auto">
          <a:xfrm>
            <a:off x="0" y="5673725"/>
            <a:ext cx="12969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000">
                <a:solidFill>
                  <a:srgbClr val="000000"/>
                </a:solidFill>
              </a:rPr>
              <a:t>Shen et al., 2000</a:t>
            </a:r>
          </a:p>
        </p:txBody>
      </p:sp>
      <p:sp>
        <p:nvSpPr>
          <p:cNvPr id="138252" name="Rectangle 12"/>
          <p:cNvSpPr>
            <a:spLocks noChangeArrowheads="1"/>
          </p:cNvSpPr>
          <p:nvPr/>
        </p:nvSpPr>
        <p:spPr bwMode="auto">
          <a:xfrm>
            <a:off x="0" y="5846763"/>
            <a:ext cx="16033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000"/>
              <a:t>Cai et al., 2005</a:t>
            </a:r>
          </a:p>
          <a:p>
            <a:pPr>
              <a:buClr>
                <a:schemeClr val="tx2"/>
              </a:buClr>
            </a:pPr>
            <a:r>
              <a:rPr lang="fr-FR" sz="1000"/>
              <a:t>Mizuguchi et al., 2004</a:t>
            </a:r>
          </a:p>
        </p:txBody>
      </p:sp>
      <p:sp>
        <p:nvSpPr>
          <p:cNvPr id="138255" name="AutoShape 15"/>
          <p:cNvSpPr>
            <a:spLocks/>
          </p:cNvSpPr>
          <p:nvPr/>
        </p:nvSpPr>
        <p:spPr bwMode="auto">
          <a:xfrm>
            <a:off x="8466138" y="2416175"/>
            <a:ext cx="144462" cy="334963"/>
          </a:xfrm>
          <a:prstGeom prst="rightBracket">
            <a:avLst>
              <a:gd name="adj" fmla="val 19322"/>
            </a:avLst>
          </a:prstGeom>
          <a:noFill/>
          <a:ln w="25400">
            <a:solidFill>
              <a:srgbClr val="33CCCC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138259" name="Rectangle 19"/>
          <p:cNvSpPr>
            <a:spLocks noChangeArrowheads="1"/>
          </p:cNvSpPr>
          <p:nvPr/>
        </p:nvSpPr>
        <p:spPr bwMode="auto">
          <a:xfrm>
            <a:off x="1219200" y="1143000"/>
            <a:ext cx="4235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ARP4 et ARP6 sont universelles</a:t>
            </a:r>
          </a:p>
        </p:txBody>
      </p:sp>
      <p:sp>
        <p:nvSpPr>
          <p:cNvPr id="138262" name="AutoShape 22"/>
          <p:cNvSpPr>
            <a:spLocks noChangeArrowheads="1"/>
          </p:cNvSpPr>
          <p:nvPr/>
        </p:nvSpPr>
        <p:spPr bwMode="auto">
          <a:xfrm>
            <a:off x="3686175" y="2362200"/>
            <a:ext cx="4714875" cy="428625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138263" name="AutoShape 23"/>
          <p:cNvSpPr>
            <a:spLocks noChangeArrowheads="1"/>
          </p:cNvSpPr>
          <p:nvPr/>
        </p:nvSpPr>
        <p:spPr bwMode="auto">
          <a:xfrm>
            <a:off x="3686175" y="3248025"/>
            <a:ext cx="4714875" cy="200025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pic>
        <p:nvPicPr>
          <p:cNvPr id="138264" name="Picture 24" descr="CG_ActinProfiles"/>
          <p:cNvPicPr>
            <a:picLocks noChangeAspect="1" noChangeArrowheads="1"/>
          </p:cNvPicPr>
          <p:nvPr/>
        </p:nvPicPr>
        <p:blipFill>
          <a:blip r:embed="rId4" cstate="print"/>
          <a:srcRect r="6905"/>
          <a:stretch>
            <a:fillRect/>
          </a:stretch>
        </p:blipFill>
        <p:spPr bwMode="auto">
          <a:xfrm>
            <a:off x="76200" y="3544888"/>
            <a:ext cx="3048000" cy="1789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8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38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38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8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382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8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8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8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8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8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7" grpId="0"/>
      <p:bldP spid="138248" grpId="0"/>
      <p:bldP spid="138249" grpId="0"/>
      <p:bldP spid="138251" grpId="0"/>
      <p:bldP spid="138252" grpId="0"/>
      <p:bldP spid="138255" grpId="0" animBg="1"/>
      <p:bldP spid="138259" grpId="0"/>
      <p:bldP spid="138259" grpId="1"/>
      <p:bldP spid="138262" grpId="0" animBg="1"/>
      <p:bldP spid="138262" grpId="1" animBg="1"/>
      <p:bldP spid="138263" grpId="0" animBg="1"/>
      <p:bldP spid="138263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46225" y="258763"/>
            <a:ext cx="6997700" cy="579437"/>
          </a:xfrm>
        </p:spPr>
        <p:txBody>
          <a:bodyPr/>
          <a:lstStyle/>
          <a:p>
            <a:r>
              <a:rPr lang="fr-FR"/>
              <a:t>Distribution phylogénétique des ARPs</a:t>
            </a:r>
          </a:p>
        </p:txBody>
      </p:sp>
      <p:sp>
        <p:nvSpPr>
          <p:cNvPr id="138243" name="Rectangle 3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sp>
        <p:nvSpPr>
          <p:cNvPr id="1382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19200" y="1143000"/>
            <a:ext cx="7315200" cy="641350"/>
          </a:xfrm>
        </p:spPr>
        <p:txBody>
          <a:bodyPr wrap="square"/>
          <a:lstStyle/>
          <a:p>
            <a:pPr lvl="1"/>
            <a:r>
              <a:rPr lang="fr-FR"/>
              <a:t>Corrélation entre les profils phylogénétiques et les complexes connus</a:t>
            </a:r>
          </a:p>
        </p:txBody>
      </p:sp>
      <p:pic>
        <p:nvPicPr>
          <p:cNvPr id="138246" name="Picture 6" descr="Arbre_ARP_PreAbs_Fusion1_0_ARP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8338" y="1905000"/>
            <a:ext cx="5224462" cy="4697413"/>
          </a:xfrm>
          <a:prstGeom prst="rect">
            <a:avLst/>
          </a:prstGeom>
          <a:noFill/>
        </p:spPr>
      </p:pic>
      <p:sp>
        <p:nvSpPr>
          <p:cNvPr id="138247" name="Rectangle 7"/>
          <p:cNvSpPr>
            <a:spLocks noChangeArrowheads="1"/>
          </p:cNvSpPr>
          <p:nvPr/>
        </p:nvSpPr>
        <p:spPr bwMode="auto">
          <a:xfrm>
            <a:off x="0" y="5511800"/>
            <a:ext cx="15287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000"/>
              <a:t>Szerlong et al., 2003</a:t>
            </a:r>
          </a:p>
        </p:txBody>
      </p:sp>
      <p:sp>
        <p:nvSpPr>
          <p:cNvPr id="138248" name="Rectangle 8"/>
          <p:cNvSpPr>
            <a:spLocks noChangeArrowheads="1"/>
          </p:cNvSpPr>
          <p:nvPr/>
        </p:nvSpPr>
        <p:spPr bwMode="auto">
          <a:xfrm>
            <a:off x="0" y="6384925"/>
            <a:ext cx="13795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000"/>
              <a:t>Eckley et al., 2003</a:t>
            </a:r>
          </a:p>
          <a:p>
            <a:pPr>
              <a:buClr>
                <a:schemeClr val="tx2"/>
              </a:buClr>
            </a:pPr>
            <a:r>
              <a:rPr lang="fr-FR" sz="1000"/>
              <a:t>Clark et al., 2006</a:t>
            </a:r>
          </a:p>
        </p:txBody>
      </p:sp>
      <p:sp>
        <p:nvSpPr>
          <p:cNvPr id="138249" name="Rectangle 9"/>
          <p:cNvSpPr>
            <a:spLocks noChangeArrowheads="1"/>
          </p:cNvSpPr>
          <p:nvPr/>
        </p:nvSpPr>
        <p:spPr bwMode="auto">
          <a:xfrm>
            <a:off x="0" y="6213475"/>
            <a:ext cx="15938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000"/>
              <a:t>Machesky et al., 1994</a:t>
            </a:r>
          </a:p>
        </p:txBody>
      </p:sp>
      <p:sp>
        <p:nvSpPr>
          <p:cNvPr id="138251" name="Rectangle 11"/>
          <p:cNvSpPr>
            <a:spLocks noChangeArrowheads="1"/>
          </p:cNvSpPr>
          <p:nvPr/>
        </p:nvSpPr>
        <p:spPr bwMode="auto">
          <a:xfrm>
            <a:off x="0" y="5673725"/>
            <a:ext cx="12969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000">
                <a:solidFill>
                  <a:srgbClr val="000000"/>
                </a:solidFill>
              </a:rPr>
              <a:t>Shen et al., 2000</a:t>
            </a:r>
          </a:p>
        </p:txBody>
      </p:sp>
      <p:sp>
        <p:nvSpPr>
          <p:cNvPr id="138252" name="Rectangle 12"/>
          <p:cNvSpPr>
            <a:spLocks noChangeArrowheads="1"/>
          </p:cNvSpPr>
          <p:nvPr/>
        </p:nvSpPr>
        <p:spPr bwMode="auto">
          <a:xfrm>
            <a:off x="0" y="5846763"/>
            <a:ext cx="16033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000"/>
              <a:t>Cai et al., 2005</a:t>
            </a:r>
          </a:p>
          <a:p>
            <a:pPr>
              <a:buClr>
                <a:schemeClr val="tx2"/>
              </a:buClr>
            </a:pPr>
            <a:r>
              <a:rPr lang="fr-FR" sz="1000"/>
              <a:t>Mizuguchi et al., 2004</a:t>
            </a:r>
          </a:p>
        </p:txBody>
      </p:sp>
      <p:sp>
        <p:nvSpPr>
          <p:cNvPr id="138254" name="AutoShape 14"/>
          <p:cNvSpPr>
            <a:spLocks/>
          </p:cNvSpPr>
          <p:nvPr/>
        </p:nvSpPr>
        <p:spPr bwMode="auto">
          <a:xfrm>
            <a:off x="8466138" y="1955800"/>
            <a:ext cx="144462" cy="334963"/>
          </a:xfrm>
          <a:prstGeom prst="rightBracket">
            <a:avLst>
              <a:gd name="adj" fmla="val 19322"/>
            </a:avLst>
          </a:prstGeom>
          <a:noFill/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138255" name="AutoShape 15"/>
          <p:cNvSpPr>
            <a:spLocks/>
          </p:cNvSpPr>
          <p:nvPr/>
        </p:nvSpPr>
        <p:spPr bwMode="auto">
          <a:xfrm>
            <a:off x="8466138" y="2416175"/>
            <a:ext cx="144462" cy="334963"/>
          </a:xfrm>
          <a:prstGeom prst="rightBracket">
            <a:avLst>
              <a:gd name="adj" fmla="val 19322"/>
            </a:avLst>
          </a:prstGeom>
          <a:noFill/>
          <a:ln w="25400">
            <a:solidFill>
              <a:srgbClr val="33CCCC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138256" name="AutoShape 16"/>
          <p:cNvSpPr>
            <a:spLocks/>
          </p:cNvSpPr>
          <p:nvPr/>
        </p:nvSpPr>
        <p:spPr bwMode="auto">
          <a:xfrm>
            <a:off x="8466138" y="2873375"/>
            <a:ext cx="144462" cy="334963"/>
          </a:xfrm>
          <a:prstGeom prst="rightBracket">
            <a:avLst>
              <a:gd name="adj" fmla="val 19322"/>
            </a:avLst>
          </a:prstGeom>
          <a:noFill/>
          <a:ln w="25400">
            <a:solidFill>
              <a:schemeClr val="folHlink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138257" name="AutoShape 17"/>
          <p:cNvSpPr>
            <a:spLocks/>
          </p:cNvSpPr>
          <p:nvPr/>
        </p:nvSpPr>
        <p:spPr bwMode="auto">
          <a:xfrm>
            <a:off x="8466138" y="3521075"/>
            <a:ext cx="144462" cy="334963"/>
          </a:xfrm>
          <a:prstGeom prst="rightBracket">
            <a:avLst>
              <a:gd name="adj" fmla="val 19322"/>
            </a:avLst>
          </a:prstGeom>
          <a:noFill/>
          <a:ln w="25400">
            <a:solidFill>
              <a:srgbClr val="FF99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138258" name="AutoShape 18"/>
          <p:cNvSpPr>
            <a:spLocks/>
          </p:cNvSpPr>
          <p:nvPr/>
        </p:nvSpPr>
        <p:spPr bwMode="auto">
          <a:xfrm>
            <a:off x="8466138" y="3944938"/>
            <a:ext cx="144462" cy="334962"/>
          </a:xfrm>
          <a:prstGeom prst="rightBracket">
            <a:avLst>
              <a:gd name="adj" fmla="val 19322"/>
            </a:avLst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138262" name="AutoShape 22"/>
          <p:cNvSpPr>
            <a:spLocks noChangeArrowheads="1"/>
          </p:cNvSpPr>
          <p:nvPr/>
        </p:nvSpPr>
        <p:spPr bwMode="auto">
          <a:xfrm>
            <a:off x="3686175" y="2362200"/>
            <a:ext cx="4714875" cy="428625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138263" name="AutoShape 23"/>
          <p:cNvSpPr>
            <a:spLocks noChangeArrowheads="1"/>
          </p:cNvSpPr>
          <p:nvPr/>
        </p:nvSpPr>
        <p:spPr bwMode="auto">
          <a:xfrm>
            <a:off x="3686175" y="3248025"/>
            <a:ext cx="4714875" cy="200025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pic>
        <p:nvPicPr>
          <p:cNvPr id="138264" name="Picture 24" descr="CG_ActinProfiles"/>
          <p:cNvPicPr>
            <a:picLocks noChangeAspect="1" noChangeArrowheads="1"/>
          </p:cNvPicPr>
          <p:nvPr/>
        </p:nvPicPr>
        <p:blipFill>
          <a:blip r:embed="rId4" cstate="print"/>
          <a:srcRect r="6905"/>
          <a:stretch>
            <a:fillRect/>
          </a:stretch>
        </p:blipFill>
        <p:spPr bwMode="auto">
          <a:xfrm>
            <a:off x="76200" y="3544888"/>
            <a:ext cx="3048000" cy="1789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470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8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38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8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8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382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8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8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8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8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8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8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8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8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8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4" grpId="0" build="p"/>
      <p:bldP spid="138247" grpId="0"/>
      <p:bldP spid="138248" grpId="0"/>
      <p:bldP spid="138249" grpId="0"/>
      <p:bldP spid="138251" grpId="0"/>
      <p:bldP spid="138252" grpId="0"/>
      <p:bldP spid="138254" grpId="0" animBg="1"/>
      <p:bldP spid="138255" grpId="0" animBg="1"/>
      <p:bldP spid="138256" grpId="0" animBg="1"/>
      <p:bldP spid="138257" grpId="0" animBg="1"/>
      <p:bldP spid="138258" grpId="0" animBg="1"/>
      <p:bldP spid="138262" grpId="0" animBg="1"/>
      <p:bldP spid="138262" grpId="1" animBg="1"/>
      <p:bldP spid="138263" grpId="0" animBg="1"/>
      <p:bldP spid="138263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2914650" y="258763"/>
            <a:ext cx="4222750" cy="579437"/>
          </a:xfrm>
        </p:spPr>
        <p:txBody>
          <a:bodyPr/>
          <a:lstStyle/>
          <a:p>
            <a:r>
              <a:rPr lang="fr-FR"/>
              <a:t>Actin-Related Proteins</a:t>
            </a: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219200"/>
            <a:ext cx="7156450" cy="366713"/>
          </a:xfrm>
        </p:spPr>
        <p:txBody>
          <a:bodyPr/>
          <a:lstStyle/>
          <a:p>
            <a:r>
              <a:rPr lang="fr-FR"/>
              <a:t>Conservation d’une organisation structurale, « l’actine fold »</a:t>
            </a:r>
          </a:p>
        </p:txBody>
      </p:sp>
      <p:sp>
        <p:nvSpPr>
          <p:cNvPr id="100355" name="Rectangle 3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2133600" y="5911850"/>
            <a:ext cx="5638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Clr>
                <a:schemeClr val="tx2"/>
              </a:buClr>
            </a:pPr>
            <a:r>
              <a:rPr lang="fr-FR"/>
              <a:t>Existe-il des éléments structuraux préférentiellement conservés chez les ARPs?</a:t>
            </a:r>
          </a:p>
        </p:txBody>
      </p:sp>
      <p:pic>
        <p:nvPicPr>
          <p:cNvPr id="100364" name="Picture 12" descr="actin0001"/>
          <p:cNvPicPr>
            <a:picLocks noChangeAspect="1" noChangeArrowheads="1"/>
          </p:cNvPicPr>
          <p:nvPr/>
        </p:nvPicPr>
        <p:blipFill>
          <a:blip r:embed="rId2" cstate="print"/>
          <a:srcRect l="8928" t="4663" r="8928" b="4663"/>
          <a:stretch>
            <a:fillRect/>
          </a:stretch>
        </p:blipFill>
        <p:spPr bwMode="auto">
          <a:xfrm>
            <a:off x="2895600" y="2046288"/>
            <a:ext cx="3810000" cy="3624262"/>
          </a:xfrm>
          <a:prstGeom prst="rect">
            <a:avLst/>
          </a:prstGeom>
          <a:noFill/>
        </p:spPr>
      </p:pic>
      <p:sp>
        <p:nvSpPr>
          <p:cNvPr id="100365" name="Rectangle 13"/>
          <p:cNvSpPr>
            <a:spLocks noChangeArrowheads="1"/>
          </p:cNvSpPr>
          <p:nvPr/>
        </p:nvSpPr>
        <p:spPr bwMode="auto">
          <a:xfrm>
            <a:off x="6596063" y="5170488"/>
            <a:ext cx="8509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1 (Ia)</a:t>
            </a:r>
          </a:p>
        </p:txBody>
      </p:sp>
      <p:sp>
        <p:nvSpPr>
          <p:cNvPr id="100366" name="Rectangle 14"/>
          <p:cNvSpPr>
            <a:spLocks noChangeArrowheads="1"/>
          </p:cNvSpPr>
          <p:nvPr/>
        </p:nvSpPr>
        <p:spPr bwMode="auto">
          <a:xfrm>
            <a:off x="6596063" y="2046288"/>
            <a:ext cx="9477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2 (IIa)</a:t>
            </a:r>
          </a:p>
        </p:txBody>
      </p:sp>
      <p:sp>
        <p:nvSpPr>
          <p:cNvPr id="100367" name="Rectangle 15"/>
          <p:cNvSpPr>
            <a:spLocks noChangeArrowheads="1"/>
          </p:cNvSpPr>
          <p:nvPr/>
        </p:nvSpPr>
        <p:spPr bwMode="auto">
          <a:xfrm>
            <a:off x="2170113" y="2046288"/>
            <a:ext cx="9540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4 (IIb)</a:t>
            </a:r>
          </a:p>
        </p:txBody>
      </p:sp>
      <p:sp>
        <p:nvSpPr>
          <p:cNvPr id="100368" name="Rectangle 16"/>
          <p:cNvSpPr>
            <a:spLocks noChangeArrowheads="1"/>
          </p:cNvSpPr>
          <p:nvPr/>
        </p:nvSpPr>
        <p:spPr bwMode="auto">
          <a:xfrm>
            <a:off x="2266950" y="5170488"/>
            <a:ext cx="857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3 (Ib)</a:t>
            </a:r>
          </a:p>
        </p:txBody>
      </p:sp>
      <p:sp>
        <p:nvSpPr>
          <p:cNvPr id="100369" name="Rectangle 17"/>
          <p:cNvSpPr>
            <a:spLocks noChangeArrowheads="1"/>
          </p:cNvSpPr>
          <p:nvPr/>
        </p:nvSpPr>
        <p:spPr bwMode="auto">
          <a:xfrm>
            <a:off x="4191000" y="1828800"/>
            <a:ext cx="17843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400"/>
              <a:t>Extrémité pointue</a:t>
            </a:r>
          </a:p>
        </p:txBody>
      </p:sp>
      <p:sp>
        <p:nvSpPr>
          <p:cNvPr id="100370" name="Rectangle 18"/>
          <p:cNvSpPr>
            <a:spLocks noChangeArrowheads="1"/>
          </p:cNvSpPr>
          <p:nvPr/>
        </p:nvSpPr>
        <p:spPr bwMode="auto">
          <a:xfrm>
            <a:off x="4224338" y="5562600"/>
            <a:ext cx="1731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400"/>
              <a:t>Extrémité barbée</a:t>
            </a:r>
          </a:p>
        </p:txBody>
      </p:sp>
      <p:pic>
        <p:nvPicPr>
          <p:cNvPr id="100373" name="Picture 21" descr="Cytoskeleton_ActineMonomè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6245225"/>
            <a:ext cx="1928813" cy="384175"/>
          </a:xfrm>
          <a:prstGeom prst="rect">
            <a:avLst/>
          </a:prstGeom>
          <a:noFill/>
        </p:spPr>
      </p:pic>
      <p:pic>
        <p:nvPicPr>
          <p:cNvPr id="100374" name="Picture 22" descr="Cytoskeleton_ActineFilame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1978025"/>
            <a:ext cx="612775" cy="4081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0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0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0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7" grpId="0"/>
      <p:bldP spid="100369" grpId="0"/>
      <p:bldP spid="10037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figure4A"/>
          <p:cNvPicPr>
            <a:picLocks noChangeAspect="1" noChangeArrowheads="1"/>
          </p:cNvPicPr>
          <p:nvPr/>
        </p:nvPicPr>
        <p:blipFill>
          <a:blip r:embed="rId3" cstate="print"/>
          <a:srcRect l="4845" t="5516" r="3633" b="6233"/>
          <a:stretch>
            <a:fillRect/>
          </a:stretch>
        </p:blipFill>
        <p:spPr bwMode="auto">
          <a:xfrm>
            <a:off x="2209800" y="1263650"/>
            <a:ext cx="5757863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8" name="Freeform 4"/>
          <p:cNvSpPr>
            <a:spLocks/>
          </p:cNvSpPr>
          <p:nvPr/>
        </p:nvSpPr>
        <p:spPr bwMode="auto">
          <a:xfrm>
            <a:off x="3783013" y="3084513"/>
            <a:ext cx="2743200" cy="2495550"/>
          </a:xfrm>
          <a:custGeom>
            <a:avLst/>
            <a:gdLst/>
            <a:ahLst/>
            <a:cxnLst>
              <a:cxn ang="0">
                <a:pos x="952" y="230"/>
              </a:cxn>
              <a:cxn ang="0">
                <a:pos x="1134" y="26"/>
              </a:cxn>
              <a:cxn ang="0">
                <a:pos x="1451" y="389"/>
              </a:cxn>
              <a:cxn ang="0">
                <a:pos x="1338" y="525"/>
              </a:cxn>
              <a:cxn ang="0">
                <a:pos x="1724" y="956"/>
              </a:cxn>
              <a:cxn ang="0">
                <a:pos x="1315" y="1115"/>
              </a:cxn>
              <a:cxn ang="0">
                <a:pos x="1474" y="1296"/>
              </a:cxn>
              <a:cxn ang="0">
                <a:pos x="1157" y="1523"/>
              </a:cxn>
              <a:cxn ang="0">
                <a:pos x="884" y="1342"/>
              </a:cxn>
              <a:cxn ang="0">
                <a:pos x="408" y="1546"/>
              </a:cxn>
              <a:cxn ang="0">
                <a:pos x="23" y="1183"/>
              </a:cxn>
              <a:cxn ang="0">
                <a:pos x="272" y="684"/>
              </a:cxn>
              <a:cxn ang="0">
                <a:pos x="476" y="434"/>
              </a:cxn>
              <a:cxn ang="0">
                <a:pos x="771" y="661"/>
              </a:cxn>
              <a:cxn ang="0">
                <a:pos x="952" y="230"/>
              </a:cxn>
            </a:cxnLst>
            <a:rect l="0" t="0" r="r" b="b"/>
            <a:pathLst>
              <a:path w="1728" h="1572">
                <a:moveTo>
                  <a:pt x="952" y="230"/>
                </a:moveTo>
                <a:cubicBezTo>
                  <a:pt x="1013" y="124"/>
                  <a:pt x="1051" y="0"/>
                  <a:pt x="1134" y="26"/>
                </a:cubicBezTo>
                <a:cubicBezTo>
                  <a:pt x="1217" y="52"/>
                  <a:pt x="1417" y="306"/>
                  <a:pt x="1451" y="389"/>
                </a:cubicBezTo>
                <a:cubicBezTo>
                  <a:pt x="1485" y="472"/>
                  <a:pt x="1293" y="431"/>
                  <a:pt x="1338" y="525"/>
                </a:cubicBezTo>
                <a:cubicBezTo>
                  <a:pt x="1383" y="619"/>
                  <a:pt x="1728" y="858"/>
                  <a:pt x="1724" y="956"/>
                </a:cubicBezTo>
                <a:cubicBezTo>
                  <a:pt x="1720" y="1054"/>
                  <a:pt x="1357" y="1058"/>
                  <a:pt x="1315" y="1115"/>
                </a:cubicBezTo>
                <a:cubicBezTo>
                  <a:pt x="1273" y="1172"/>
                  <a:pt x="1500" y="1228"/>
                  <a:pt x="1474" y="1296"/>
                </a:cubicBezTo>
                <a:cubicBezTo>
                  <a:pt x="1448" y="1364"/>
                  <a:pt x="1255" y="1515"/>
                  <a:pt x="1157" y="1523"/>
                </a:cubicBezTo>
                <a:cubicBezTo>
                  <a:pt x="1059" y="1531"/>
                  <a:pt x="1009" y="1338"/>
                  <a:pt x="884" y="1342"/>
                </a:cubicBezTo>
                <a:cubicBezTo>
                  <a:pt x="759" y="1346"/>
                  <a:pt x="551" y="1572"/>
                  <a:pt x="408" y="1546"/>
                </a:cubicBezTo>
                <a:cubicBezTo>
                  <a:pt x="265" y="1520"/>
                  <a:pt x="46" y="1327"/>
                  <a:pt x="23" y="1183"/>
                </a:cubicBezTo>
                <a:cubicBezTo>
                  <a:pt x="0" y="1039"/>
                  <a:pt x="197" y="809"/>
                  <a:pt x="272" y="684"/>
                </a:cubicBezTo>
                <a:cubicBezTo>
                  <a:pt x="347" y="559"/>
                  <a:pt x="393" y="438"/>
                  <a:pt x="476" y="434"/>
                </a:cubicBezTo>
                <a:cubicBezTo>
                  <a:pt x="559" y="430"/>
                  <a:pt x="692" y="695"/>
                  <a:pt x="771" y="661"/>
                </a:cubicBezTo>
                <a:cubicBezTo>
                  <a:pt x="850" y="627"/>
                  <a:pt x="891" y="336"/>
                  <a:pt x="952" y="230"/>
                </a:cubicBezTo>
                <a:close/>
              </a:path>
            </a:pathLst>
          </a:custGeom>
          <a:solidFill>
            <a:srgbClr val="C8C8C8">
              <a:alpha val="60001"/>
            </a:srgbClr>
          </a:solidFill>
          <a:ln w="15875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144389" name="Freeform 5"/>
          <p:cNvSpPr>
            <a:spLocks/>
          </p:cNvSpPr>
          <p:nvPr/>
        </p:nvSpPr>
        <p:spPr bwMode="auto">
          <a:xfrm>
            <a:off x="3135313" y="2346325"/>
            <a:ext cx="1073150" cy="1709738"/>
          </a:xfrm>
          <a:custGeom>
            <a:avLst/>
            <a:gdLst/>
            <a:ahLst/>
            <a:cxnLst>
              <a:cxn ang="0">
                <a:pos x="106" y="79"/>
              </a:cxn>
              <a:cxn ang="0">
                <a:pos x="38" y="578"/>
              </a:cxn>
              <a:cxn ang="0">
                <a:pos x="333" y="1032"/>
              </a:cxn>
              <a:cxn ang="0">
                <a:pos x="650" y="850"/>
              </a:cxn>
              <a:cxn ang="0">
                <a:pos x="491" y="419"/>
              </a:cxn>
              <a:cxn ang="0">
                <a:pos x="423" y="102"/>
              </a:cxn>
              <a:cxn ang="0">
                <a:pos x="106" y="79"/>
              </a:cxn>
            </a:cxnLst>
            <a:rect l="0" t="0" r="r" b="b"/>
            <a:pathLst>
              <a:path w="676" h="1077">
                <a:moveTo>
                  <a:pt x="106" y="79"/>
                </a:moveTo>
                <a:cubicBezTo>
                  <a:pt x="42" y="158"/>
                  <a:pt x="0" y="419"/>
                  <a:pt x="38" y="578"/>
                </a:cubicBezTo>
                <a:cubicBezTo>
                  <a:pt x="76" y="737"/>
                  <a:pt x="231" y="987"/>
                  <a:pt x="333" y="1032"/>
                </a:cubicBezTo>
                <a:cubicBezTo>
                  <a:pt x="435" y="1077"/>
                  <a:pt x="624" y="952"/>
                  <a:pt x="650" y="850"/>
                </a:cubicBezTo>
                <a:cubicBezTo>
                  <a:pt x="676" y="748"/>
                  <a:pt x="529" y="544"/>
                  <a:pt x="491" y="419"/>
                </a:cubicBezTo>
                <a:cubicBezTo>
                  <a:pt x="453" y="294"/>
                  <a:pt x="483" y="162"/>
                  <a:pt x="423" y="102"/>
                </a:cubicBezTo>
                <a:cubicBezTo>
                  <a:pt x="363" y="42"/>
                  <a:pt x="170" y="0"/>
                  <a:pt x="106" y="79"/>
                </a:cubicBezTo>
                <a:close/>
              </a:path>
            </a:pathLst>
          </a:custGeom>
          <a:solidFill>
            <a:srgbClr val="C8C8C8">
              <a:alpha val="60001"/>
            </a:srgbClr>
          </a:soli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144390" name="Freeform 6"/>
          <p:cNvSpPr>
            <a:spLocks/>
          </p:cNvSpPr>
          <p:nvPr/>
        </p:nvSpPr>
        <p:spPr bwMode="auto">
          <a:xfrm>
            <a:off x="6515100" y="5005388"/>
            <a:ext cx="792163" cy="839787"/>
          </a:xfrm>
          <a:custGeom>
            <a:avLst/>
            <a:gdLst/>
            <a:ahLst/>
            <a:cxnLst>
              <a:cxn ang="0">
                <a:pos x="53" y="405"/>
              </a:cxn>
              <a:cxn ang="0">
                <a:pos x="280" y="518"/>
              </a:cxn>
              <a:cxn ang="0">
                <a:pos x="484" y="337"/>
              </a:cxn>
              <a:cxn ang="0">
                <a:pos x="370" y="42"/>
              </a:cxn>
              <a:cxn ang="0">
                <a:pos x="53" y="88"/>
              </a:cxn>
              <a:cxn ang="0">
                <a:pos x="53" y="405"/>
              </a:cxn>
            </a:cxnLst>
            <a:rect l="0" t="0" r="r" b="b"/>
            <a:pathLst>
              <a:path w="499" h="529">
                <a:moveTo>
                  <a:pt x="53" y="405"/>
                </a:moveTo>
                <a:cubicBezTo>
                  <a:pt x="91" y="477"/>
                  <a:pt x="208" y="529"/>
                  <a:pt x="280" y="518"/>
                </a:cubicBezTo>
                <a:cubicBezTo>
                  <a:pt x="352" y="507"/>
                  <a:pt x="469" y="416"/>
                  <a:pt x="484" y="337"/>
                </a:cubicBezTo>
                <a:cubicBezTo>
                  <a:pt x="499" y="258"/>
                  <a:pt x="442" y="84"/>
                  <a:pt x="370" y="42"/>
                </a:cubicBezTo>
                <a:cubicBezTo>
                  <a:pt x="298" y="0"/>
                  <a:pt x="106" y="24"/>
                  <a:pt x="53" y="88"/>
                </a:cubicBezTo>
                <a:cubicBezTo>
                  <a:pt x="0" y="152"/>
                  <a:pt x="15" y="333"/>
                  <a:pt x="53" y="405"/>
                </a:cubicBezTo>
                <a:close/>
              </a:path>
            </a:pathLst>
          </a:custGeom>
          <a:solidFill>
            <a:srgbClr val="C8C8C8">
              <a:alpha val="60001"/>
            </a:srgbClr>
          </a:soli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144391" name="Rectangle 7"/>
          <p:cNvSpPr>
            <a:spLocks noGrp="1" noChangeArrowheads="1"/>
          </p:cNvSpPr>
          <p:nvPr>
            <p:ph type="title"/>
          </p:nvPr>
        </p:nvSpPr>
        <p:spPr>
          <a:xfrm>
            <a:off x="2735263" y="258763"/>
            <a:ext cx="4581525" cy="579437"/>
          </a:xfrm>
        </p:spPr>
        <p:txBody>
          <a:bodyPr/>
          <a:lstStyle/>
          <a:p>
            <a:r>
              <a:rPr lang="fr-FR"/>
              <a:t>Conservation structurale</a:t>
            </a:r>
          </a:p>
        </p:txBody>
      </p:sp>
      <p:sp>
        <p:nvSpPr>
          <p:cNvPr id="144393" name="Rectangle 9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sp>
        <p:nvSpPr>
          <p:cNvPr id="144392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1905000" y="6140450"/>
            <a:ext cx="5784850" cy="336550"/>
          </a:xfrm>
        </p:spPr>
        <p:txBody>
          <a:bodyPr/>
          <a:lstStyle/>
          <a:p>
            <a:r>
              <a:rPr lang="fr-FR" sz="1600"/>
              <a:t>Certaines zones de la structure sont mieux conservées</a:t>
            </a:r>
          </a:p>
        </p:txBody>
      </p:sp>
      <p:sp>
        <p:nvSpPr>
          <p:cNvPr id="144420" name="Rectangle 36"/>
          <p:cNvSpPr>
            <a:spLocks noChangeArrowheads="1"/>
          </p:cNvSpPr>
          <p:nvPr/>
        </p:nvSpPr>
        <p:spPr bwMode="auto">
          <a:xfrm>
            <a:off x="7315200" y="2933700"/>
            <a:ext cx="609600" cy="16002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grpSp>
        <p:nvGrpSpPr>
          <p:cNvPr id="144421" name="Group 37"/>
          <p:cNvGrpSpPr>
            <a:grpSpLocks/>
          </p:cNvGrpSpPr>
          <p:nvPr/>
        </p:nvGrpSpPr>
        <p:grpSpPr bwMode="auto">
          <a:xfrm>
            <a:off x="8051800" y="2836863"/>
            <a:ext cx="482600" cy="1887537"/>
            <a:chOff x="5072" y="1632"/>
            <a:chExt cx="304" cy="1189"/>
          </a:xfrm>
        </p:grpSpPr>
        <p:pic>
          <p:nvPicPr>
            <p:cNvPr id="144414" name="Picture 30" descr="colorbar"/>
            <p:cNvPicPr>
              <a:picLocks noChangeAspect="1" noChangeArrowheads="1"/>
            </p:cNvPicPr>
            <p:nvPr/>
          </p:nvPicPr>
          <p:blipFill>
            <a:blip r:embed="rId4" cstate="print"/>
            <a:srcRect l="41159" r="41760"/>
            <a:stretch>
              <a:fillRect/>
            </a:stretch>
          </p:blipFill>
          <p:spPr bwMode="auto">
            <a:xfrm>
              <a:off x="5072" y="1777"/>
              <a:ext cx="227" cy="1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4415" name="Text Box 31"/>
            <p:cNvSpPr txBox="1">
              <a:spLocks noChangeArrowheads="1"/>
            </p:cNvSpPr>
            <p:nvPr/>
          </p:nvSpPr>
          <p:spPr bwMode="auto">
            <a:xfrm>
              <a:off x="5254" y="2711"/>
              <a:ext cx="78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0</a:t>
              </a:r>
              <a:endParaRPr lang="fr-FR" sz="1000" b="1">
                <a:latin typeface="Arial" charset="0"/>
              </a:endParaRPr>
            </a:p>
          </p:txBody>
        </p:sp>
        <p:sp>
          <p:nvSpPr>
            <p:cNvPr id="144416" name="Text Box 32"/>
            <p:cNvSpPr txBox="1">
              <a:spLocks noChangeArrowheads="1"/>
            </p:cNvSpPr>
            <p:nvPr/>
          </p:nvSpPr>
          <p:spPr bwMode="auto">
            <a:xfrm>
              <a:off x="5254" y="1777"/>
              <a:ext cx="12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65</a:t>
              </a:r>
              <a:endParaRPr lang="fr-FR" sz="1000" b="1">
                <a:latin typeface="Arial" charset="0"/>
              </a:endParaRPr>
            </a:p>
          </p:txBody>
        </p:sp>
        <p:sp>
          <p:nvSpPr>
            <p:cNvPr id="144417" name="Text Box 33"/>
            <p:cNvSpPr txBox="1">
              <a:spLocks noChangeArrowheads="1"/>
            </p:cNvSpPr>
            <p:nvPr/>
          </p:nvSpPr>
          <p:spPr bwMode="auto">
            <a:xfrm>
              <a:off x="5254" y="1949"/>
              <a:ext cx="12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45</a:t>
              </a:r>
              <a:endParaRPr lang="fr-FR" sz="1000" b="1">
                <a:latin typeface="Arial" charset="0"/>
              </a:endParaRPr>
            </a:p>
          </p:txBody>
        </p:sp>
        <p:sp>
          <p:nvSpPr>
            <p:cNvPr id="144418" name="Text Box 34"/>
            <p:cNvSpPr txBox="1">
              <a:spLocks noChangeArrowheads="1"/>
            </p:cNvSpPr>
            <p:nvPr/>
          </p:nvSpPr>
          <p:spPr bwMode="auto">
            <a:xfrm>
              <a:off x="5254" y="2267"/>
              <a:ext cx="122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30</a:t>
              </a:r>
              <a:endParaRPr lang="fr-FR" sz="1000" b="1">
                <a:latin typeface="Arial" charset="0"/>
              </a:endParaRPr>
            </a:p>
          </p:txBody>
        </p:sp>
        <p:sp>
          <p:nvSpPr>
            <p:cNvPr id="144419" name="Text Box 35"/>
            <p:cNvSpPr txBox="1">
              <a:spLocks noChangeArrowheads="1"/>
            </p:cNvSpPr>
            <p:nvPr/>
          </p:nvSpPr>
          <p:spPr bwMode="auto">
            <a:xfrm>
              <a:off x="5072" y="1632"/>
              <a:ext cx="220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% Id.</a:t>
              </a:r>
              <a:endParaRPr lang="fr-FR" sz="1000" b="1">
                <a:latin typeface="Arial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4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4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4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4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8" grpId="0" animBg="1"/>
      <p:bldP spid="144389" grpId="0" animBg="1"/>
      <p:bldP spid="144390" grpId="0" animBg="1"/>
      <p:bldP spid="144392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Rectangle 4"/>
          <p:cNvSpPr>
            <a:spLocks noGrp="1" noChangeArrowheads="1"/>
          </p:cNvSpPr>
          <p:nvPr>
            <p:ph type="title"/>
          </p:nvPr>
        </p:nvSpPr>
        <p:spPr>
          <a:xfrm>
            <a:off x="2743200" y="258763"/>
            <a:ext cx="4581525" cy="579437"/>
          </a:xfrm>
        </p:spPr>
        <p:txBody>
          <a:bodyPr/>
          <a:lstStyle/>
          <a:p>
            <a:r>
              <a:rPr lang="fr-FR"/>
              <a:t>Conservation structurale</a:t>
            </a:r>
          </a:p>
        </p:txBody>
      </p:sp>
      <p:sp>
        <p:nvSpPr>
          <p:cNvPr id="146438" name="Rectangle 6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grpSp>
        <p:nvGrpSpPr>
          <p:cNvPr id="146507" name="Group 75"/>
          <p:cNvGrpSpPr>
            <a:grpSpLocks/>
          </p:cNvGrpSpPr>
          <p:nvPr/>
        </p:nvGrpSpPr>
        <p:grpSpPr bwMode="auto">
          <a:xfrm>
            <a:off x="990600" y="2362200"/>
            <a:ext cx="1622425" cy="474663"/>
            <a:chOff x="503" y="1765"/>
            <a:chExt cx="1221" cy="299"/>
          </a:xfrm>
        </p:grpSpPr>
        <p:pic>
          <p:nvPicPr>
            <p:cNvPr id="146452" name="Picture 20" descr="colorbar"/>
            <p:cNvPicPr>
              <a:picLocks noChangeAspect="1" noChangeArrowheads="1"/>
            </p:cNvPicPr>
            <p:nvPr/>
          </p:nvPicPr>
          <p:blipFill>
            <a:blip r:embed="rId3" cstate="print"/>
            <a:srcRect l="41159" r="41760"/>
            <a:stretch>
              <a:fillRect/>
            </a:stretch>
          </p:blipFill>
          <p:spPr bwMode="auto">
            <a:xfrm rot="5400000">
              <a:off x="865" y="1475"/>
              <a:ext cx="227" cy="9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6453" name="Text Box 21"/>
            <p:cNvSpPr txBox="1">
              <a:spLocks noChangeArrowheads="1"/>
            </p:cNvSpPr>
            <p:nvPr/>
          </p:nvSpPr>
          <p:spPr bwMode="auto">
            <a:xfrm rot="21600000">
              <a:off x="526" y="1765"/>
              <a:ext cx="93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0</a:t>
              </a:r>
              <a:endParaRPr lang="fr-FR" sz="1000" b="1">
                <a:latin typeface="Arial" charset="0"/>
              </a:endParaRPr>
            </a:p>
          </p:txBody>
        </p:sp>
        <p:sp>
          <p:nvSpPr>
            <p:cNvPr id="146454" name="Text Box 22"/>
            <p:cNvSpPr txBox="1">
              <a:spLocks noChangeArrowheads="1"/>
            </p:cNvSpPr>
            <p:nvPr/>
          </p:nvSpPr>
          <p:spPr bwMode="auto">
            <a:xfrm rot="21600000">
              <a:off x="1336" y="1765"/>
              <a:ext cx="198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100</a:t>
              </a:r>
              <a:endParaRPr lang="fr-FR" sz="1000" b="1">
                <a:latin typeface="Arial" charset="0"/>
              </a:endParaRPr>
            </a:p>
          </p:txBody>
        </p:sp>
        <p:sp>
          <p:nvSpPr>
            <p:cNvPr id="146455" name="Text Box 23"/>
            <p:cNvSpPr txBox="1">
              <a:spLocks noChangeArrowheads="1"/>
            </p:cNvSpPr>
            <p:nvPr/>
          </p:nvSpPr>
          <p:spPr bwMode="auto">
            <a:xfrm rot="21600000">
              <a:off x="1135" y="1765"/>
              <a:ext cx="146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80</a:t>
              </a:r>
              <a:endParaRPr lang="fr-FR" sz="1000" b="1">
                <a:latin typeface="Arial" charset="0"/>
              </a:endParaRPr>
            </a:p>
          </p:txBody>
        </p:sp>
        <p:sp>
          <p:nvSpPr>
            <p:cNvPr id="146456" name="Text Box 24"/>
            <p:cNvSpPr txBox="1">
              <a:spLocks noChangeArrowheads="1"/>
            </p:cNvSpPr>
            <p:nvPr/>
          </p:nvSpPr>
          <p:spPr bwMode="auto">
            <a:xfrm rot="21600000">
              <a:off x="863" y="1765"/>
              <a:ext cx="145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45</a:t>
              </a:r>
              <a:endParaRPr lang="fr-FR" sz="1000" b="1">
                <a:latin typeface="Arial" charset="0"/>
              </a:endParaRPr>
            </a:p>
          </p:txBody>
        </p:sp>
        <p:sp>
          <p:nvSpPr>
            <p:cNvPr id="146457" name="Text Box 25"/>
            <p:cNvSpPr txBox="1">
              <a:spLocks noChangeArrowheads="1"/>
            </p:cNvSpPr>
            <p:nvPr/>
          </p:nvSpPr>
          <p:spPr bwMode="auto">
            <a:xfrm rot="21600000">
              <a:off x="636" y="1765"/>
              <a:ext cx="145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15</a:t>
              </a:r>
              <a:endParaRPr lang="fr-FR" sz="1000" b="1">
                <a:latin typeface="Arial" charset="0"/>
              </a:endParaRPr>
            </a:p>
          </p:txBody>
        </p:sp>
        <p:sp>
          <p:nvSpPr>
            <p:cNvPr id="146458" name="Text Box 26"/>
            <p:cNvSpPr txBox="1">
              <a:spLocks noChangeArrowheads="1"/>
            </p:cNvSpPr>
            <p:nvPr/>
          </p:nvSpPr>
          <p:spPr bwMode="auto">
            <a:xfrm>
              <a:off x="1461" y="1897"/>
              <a:ext cx="263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% Id.</a:t>
              </a:r>
              <a:endParaRPr lang="fr-FR" sz="1000" b="1">
                <a:latin typeface="Arial" charset="0"/>
              </a:endParaRPr>
            </a:p>
          </p:txBody>
        </p:sp>
      </p:grpSp>
      <p:sp>
        <p:nvSpPr>
          <p:cNvPr id="146505" name="Rectangle 73"/>
          <p:cNvSpPr>
            <a:spLocks noChangeArrowheads="1"/>
          </p:cNvSpPr>
          <p:nvPr/>
        </p:nvSpPr>
        <p:spPr bwMode="auto">
          <a:xfrm>
            <a:off x="1524000" y="1219200"/>
            <a:ext cx="7162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La conservation d’éléments structuraux particuliers est cohérente avec les fonctions de certaines ARPs</a:t>
            </a:r>
          </a:p>
        </p:txBody>
      </p:sp>
      <p:grpSp>
        <p:nvGrpSpPr>
          <p:cNvPr id="146497" name="Group 65"/>
          <p:cNvGrpSpPr>
            <a:grpSpLocks/>
          </p:cNvGrpSpPr>
          <p:nvPr/>
        </p:nvGrpSpPr>
        <p:grpSpPr bwMode="auto">
          <a:xfrm>
            <a:off x="3528405" y="2746375"/>
            <a:ext cx="2711450" cy="2854325"/>
            <a:chOff x="456" y="507"/>
            <a:chExt cx="1058" cy="1114"/>
          </a:xfrm>
        </p:grpSpPr>
        <p:pic>
          <p:nvPicPr>
            <p:cNvPr id="146460" name="Picture 28" descr="ARP1"/>
            <p:cNvPicPr>
              <a:picLocks noChangeAspect="1" noChangeArrowheads="1"/>
            </p:cNvPicPr>
            <p:nvPr/>
          </p:nvPicPr>
          <p:blipFill>
            <a:blip r:embed="rId4" cstate="print"/>
            <a:srcRect l="14680" t="12305" r="18750" b="16743"/>
            <a:stretch>
              <a:fillRect/>
            </a:stretch>
          </p:blipFill>
          <p:spPr bwMode="auto">
            <a:xfrm>
              <a:off x="456" y="544"/>
              <a:ext cx="1058" cy="10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6461" name="Text Box 29"/>
            <p:cNvSpPr txBox="1">
              <a:spLocks noChangeArrowheads="1"/>
            </p:cNvSpPr>
            <p:nvPr/>
          </p:nvSpPr>
          <p:spPr bwMode="auto">
            <a:xfrm>
              <a:off x="859" y="1529"/>
              <a:ext cx="224" cy="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54000" tIns="10800" rIns="54000" bIns="10800">
              <a:spAutoFit/>
            </a:bodyPr>
            <a:lstStyle/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fr-CH" sz="1400"/>
                <a:t>ARP1</a:t>
              </a:r>
              <a:endParaRPr lang="fr-FR" sz="1400"/>
            </a:p>
          </p:txBody>
        </p:sp>
        <p:grpSp>
          <p:nvGrpSpPr>
            <p:cNvPr id="146462" name="Group 30"/>
            <p:cNvGrpSpPr>
              <a:grpSpLocks/>
            </p:cNvGrpSpPr>
            <p:nvPr/>
          </p:nvGrpSpPr>
          <p:grpSpPr bwMode="auto">
            <a:xfrm>
              <a:off x="782" y="507"/>
              <a:ext cx="566" cy="1068"/>
              <a:chOff x="1791" y="140"/>
              <a:chExt cx="566" cy="1068"/>
            </a:xfrm>
          </p:grpSpPr>
          <p:sp>
            <p:nvSpPr>
              <p:cNvPr id="146463" name="Line 31"/>
              <p:cNvSpPr>
                <a:spLocks noChangeShapeType="1"/>
              </p:cNvSpPr>
              <p:nvPr/>
            </p:nvSpPr>
            <p:spPr bwMode="auto">
              <a:xfrm flipH="1">
                <a:off x="2066" y="981"/>
                <a:ext cx="46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464" name="Line 32"/>
              <p:cNvSpPr>
                <a:spLocks noChangeShapeType="1"/>
              </p:cNvSpPr>
              <p:nvPr/>
            </p:nvSpPr>
            <p:spPr bwMode="auto">
              <a:xfrm flipV="1">
                <a:off x="2356" y="210"/>
                <a:ext cx="1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465" name="Line 33"/>
              <p:cNvSpPr>
                <a:spLocks noChangeShapeType="1"/>
              </p:cNvSpPr>
              <p:nvPr/>
            </p:nvSpPr>
            <p:spPr bwMode="auto">
              <a:xfrm flipV="1">
                <a:off x="2032" y="140"/>
                <a:ext cx="1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466" name="Line 34"/>
              <p:cNvSpPr>
                <a:spLocks noChangeShapeType="1"/>
              </p:cNvSpPr>
              <p:nvPr/>
            </p:nvSpPr>
            <p:spPr bwMode="auto">
              <a:xfrm flipH="1" flipV="1">
                <a:off x="1791" y="713"/>
                <a:ext cx="85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467" name="Line 35"/>
              <p:cNvSpPr>
                <a:spLocks noChangeShapeType="1"/>
              </p:cNvSpPr>
              <p:nvPr/>
            </p:nvSpPr>
            <p:spPr bwMode="auto">
              <a:xfrm>
                <a:off x="2260" y="1117"/>
                <a:ext cx="46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6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6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64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Rectangle 4"/>
          <p:cNvSpPr>
            <a:spLocks noGrp="1" noChangeArrowheads="1"/>
          </p:cNvSpPr>
          <p:nvPr>
            <p:ph type="title"/>
          </p:nvPr>
        </p:nvSpPr>
        <p:spPr>
          <a:xfrm>
            <a:off x="2743200" y="258763"/>
            <a:ext cx="4581525" cy="579437"/>
          </a:xfrm>
        </p:spPr>
        <p:txBody>
          <a:bodyPr/>
          <a:lstStyle/>
          <a:p>
            <a:r>
              <a:rPr lang="fr-FR"/>
              <a:t>Conservation structurale</a:t>
            </a:r>
          </a:p>
        </p:txBody>
      </p:sp>
      <p:sp>
        <p:nvSpPr>
          <p:cNvPr id="146438" name="Rectangle 6"/>
          <p:cNvSpPr>
            <a:spLocks noChangeArrowheads="1"/>
          </p:cNvSpPr>
          <p:nvPr/>
        </p:nvSpPr>
        <p:spPr bwMode="auto">
          <a:xfrm rot="16200000">
            <a:off x="-576262" y="1951037"/>
            <a:ext cx="167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2. Les ARPs</a:t>
            </a:r>
          </a:p>
        </p:txBody>
      </p:sp>
      <p:grpSp>
        <p:nvGrpSpPr>
          <p:cNvPr id="146501" name="Group 69"/>
          <p:cNvGrpSpPr>
            <a:grpSpLocks/>
          </p:cNvGrpSpPr>
          <p:nvPr/>
        </p:nvGrpSpPr>
        <p:grpSpPr bwMode="auto">
          <a:xfrm>
            <a:off x="3625850" y="4429125"/>
            <a:ext cx="2122488" cy="2200275"/>
            <a:chOff x="2472" y="2616"/>
            <a:chExt cx="1072" cy="1111"/>
          </a:xfrm>
        </p:grpSpPr>
        <p:pic>
          <p:nvPicPr>
            <p:cNvPr id="146442" name="Picture 10" descr="ARP4"/>
            <p:cNvPicPr>
              <a:picLocks noChangeAspect="1" noChangeArrowheads="1"/>
            </p:cNvPicPr>
            <p:nvPr/>
          </p:nvPicPr>
          <p:blipFill>
            <a:blip r:embed="rId3" cstate="print"/>
            <a:srcRect l="14670" t="12856" r="18236" b="16736"/>
            <a:stretch>
              <a:fillRect/>
            </a:stretch>
          </p:blipFill>
          <p:spPr bwMode="auto">
            <a:xfrm>
              <a:off x="2472" y="2616"/>
              <a:ext cx="1068" cy="1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6443" name="Text Box 11"/>
            <p:cNvSpPr txBox="1">
              <a:spLocks noChangeArrowheads="1"/>
            </p:cNvSpPr>
            <p:nvPr/>
          </p:nvSpPr>
          <p:spPr bwMode="auto">
            <a:xfrm>
              <a:off x="2874" y="3608"/>
              <a:ext cx="290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54000" tIns="10800" rIns="54000" bIns="10800">
              <a:spAutoFit/>
            </a:bodyPr>
            <a:lstStyle/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fr-CH" sz="1400"/>
                <a:t>ARP4</a:t>
              </a:r>
              <a:endParaRPr lang="fr-FR" sz="1400"/>
            </a:p>
          </p:txBody>
        </p:sp>
        <p:sp>
          <p:nvSpPr>
            <p:cNvPr id="146444" name="Line 12"/>
            <p:cNvSpPr>
              <a:spLocks noChangeShapeType="1"/>
            </p:cNvSpPr>
            <p:nvPr/>
          </p:nvSpPr>
          <p:spPr bwMode="auto">
            <a:xfrm flipH="1">
              <a:off x="3059" y="3419"/>
              <a:ext cx="46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46445" name="Line 13"/>
            <p:cNvSpPr>
              <a:spLocks noChangeShapeType="1"/>
            </p:cNvSpPr>
            <p:nvPr/>
          </p:nvSpPr>
          <p:spPr bwMode="auto">
            <a:xfrm flipV="1">
              <a:off x="3498" y="3323"/>
              <a:ext cx="46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46446" name="Line 14"/>
            <p:cNvSpPr>
              <a:spLocks noChangeShapeType="1"/>
            </p:cNvSpPr>
            <p:nvPr/>
          </p:nvSpPr>
          <p:spPr bwMode="auto">
            <a:xfrm>
              <a:off x="3277" y="3555"/>
              <a:ext cx="46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6500" name="Group 68"/>
          <p:cNvGrpSpPr>
            <a:grpSpLocks/>
          </p:cNvGrpSpPr>
          <p:nvPr/>
        </p:nvGrpSpPr>
        <p:grpSpPr bwMode="auto">
          <a:xfrm>
            <a:off x="6102350" y="4429125"/>
            <a:ext cx="2132013" cy="2200275"/>
            <a:chOff x="4240" y="2712"/>
            <a:chExt cx="1076" cy="1110"/>
          </a:xfrm>
        </p:grpSpPr>
        <p:pic>
          <p:nvPicPr>
            <p:cNvPr id="146448" name="Picture 16" descr="ARP6"/>
            <p:cNvPicPr>
              <a:picLocks noChangeAspect="1" noChangeArrowheads="1"/>
            </p:cNvPicPr>
            <p:nvPr/>
          </p:nvPicPr>
          <p:blipFill>
            <a:blip r:embed="rId4" cstate="print"/>
            <a:srcRect l="14166" t="12856" r="18236" b="16736"/>
            <a:stretch>
              <a:fillRect/>
            </a:stretch>
          </p:blipFill>
          <p:spPr bwMode="auto">
            <a:xfrm>
              <a:off x="4240" y="2712"/>
              <a:ext cx="1076" cy="1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6449" name="Text Box 17"/>
            <p:cNvSpPr txBox="1">
              <a:spLocks noChangeArrowheads="1"/>
            </p:cNvSpPr>
            <p:nvPr/>
          </p:nvSpPr>
          <p:spPr bwMode="auto">
            <a:xfrm>
              <a:off x="4651" y="3704"/>
              <a:ext cx="290" cy="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54000" tIns="10800" rIns="54000" bIns="10800">
              <a:spAutoFit/>
            </a:bodyPr>
            <a:lstStyle/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fr-CH" sz="1400"/>
                <a:t>ARP6</a:t>
              </a:r>
              <a:endParaRPr lang="fr-FR" sz="1400"/>
            </a:p>
          </p:txBody>
        </p:sp>
      </p:grpSp>
      <p:grpSp>
        <p:nvGrpSpPr>
          <p:cNvPr id="146507" name="Group 75"/>
          <p:cNvGrpSpPr>
            <a:grpSpLocks/>
          </p:cNvGrpSpPr>
          <p:nvPr/>
        </p:nvGrpSpPr>
        <p:grpSpPr bwMode="auto">
          <a:xfrm>
            <a:off x="990600" y="2362200"/>
            <a:ext cx="1622425" cy="474663"/>
            <a:chOff x="503" y="1765"/>
            <a:chExt cx="1221" cy="299"/>
          </a:xfrm>
        </p:grpSpPr>
        <p:pic>
          <p:nvPicPr>
            <p:cNvPr id="146452" name="Picture 20" descr="colorbar"/>
            <p:cNvPicPr>
              <a:picLocks noChangeAspect="1" noChangeArrowheads="1"/>
            </p:cNvPicPr>
            <p:nvPr/>
          </p:nvPicPr>
          <p:blipFill>
            <a:blip r:embed="rId5" cstate="print"/>
            <a:srcRect l="41159" r="41760"/>
            <a:stretch>
              <a:fillRect/>
            </a:stretch>
          </p:blipFill>
          <p:spPr bwMode="auto">
            <a:xfrm rot="5400000">
              <a:off x="865" y="1475"/>
              <a:ext cx="227" cy="9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6453" name="Text Box 21"/>
            <p:cNvSpPr txBox="1">
              <a:spLocks noChangeArrowheads="1"/>
            </p:cNvSpPr>
            <p:nvPr/>
          </p:nvSpPr>
          <p:spPr bwMode="auto">
            <a:xfrm rot="21600000">
              <a:off x="526" y="1765"/>
              <a:ext cx="93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0</a:t>
              </a:r>
              <a:endParaRPr lang="fr-FR" sz="1000" b="1">
                <a:latin typeface="Arial" charset="0"/>
              </a:endParaRPr>
            </a:p>
          </p:txBody>
        </p:sp>
        <p:sp>
          <p:nvSpPr>
            <p:cNvPr id="146454" name="Text Box 22"/>
            <p:cNvSpPr txBox="1">
              <a:spLocks noChangeArrowheads="1"/>
            </p:cNvSpPr>
            <p:nvPr/>
          </p:nvSpPr>
          <p:spPr bwMode="auto">
            <a:xfrm rot="21600000">
              <a:off x="1336" y="1765"/>
              <a:ext cx="198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100</a:t>
              </a:r>
              <a:endParaRPr lang="fr-FR" sz="1000" b="1">
                <a:latin typeface="Arial" charset="0"/>
              </a:endParaRPr>
            </a:p>
          </p:txBody>
        </p:sp>
        <p:sp>
          <p:nvSpPr>
            <p:cNvPr id="146455" name="Text Box 23"/>
            <p:cNvSpPr txBox="1">
              <a:spLocks noChangeArrowheads="1"/>
            </p:cNvSpPr>
            <p:nvPr/>
          </p:nvSpPr>
          <p:spPr bwMode="auto">
            <a:xfrm rot="21600000">
              <a:off x="1135" y="1765"/>
              <a:ext cx="146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80</a:t>
              </a:r>
              <a:endParaRPr lang="fr-FR" sz="1000" b="1">
                <a:latin typeface="Arial" charset="0"/>
              </a:endParaRPr>
            </a:p>
          </p:txBody>
        </p:sp>
        <p:sp>
          <p:nvSpPr>
            <p:cNvPr id="146456" name="Text Box 24"/>
            <p:cNvSpPr txBox="1">
              <a:spLocks noChangeArrowheads="1"/>
            </p:cNvSpPr>
            <p:nvPr/>
          </p:nvSpPr>
          <p:spPr bwMode="auto">
            <a:xfrm rot="21600000">
              <a:off x="863" y="1765"/>
              <a:ext cx="145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45</a:t>
              </a:r>
              <a:endParaRPr lang="fr-FR" sz="1000" b="1">
                <a:latin typeface="Arial" charset="0"/>
              </a:endParaRPr>
            </a:p>
          </p:txBody>
        </p:sp>
        <p:sp>
          <p:nvSpPr>
            <p:cNvPr id="146457" name="Text Box 25"/>
            <p:cNvSpPr txBox="1">
              <a:spLocks noChangeArrowheads="1"/>
            </p:cNvSpPr>
            <p:nvPr/>
          </p:nvSpPr>
          <p:spPr bwMode="auto">
            <a:xfrm rot="21600000">
              <a:off x="636" y="1765"/>
              <a:ext cx="145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 algn="ctr"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15</a:t>
              </a:r>
              <a:endParaRPr lang="fr-FR" sz="1000" b="1">
                <a:latin typeface="Arial" charset="0"/>
              </a:endParaRPr>
            </a:p>
          </p:txBody>
        </p:sp>
        <p:sp>
          <p:nvSpPr>
            <p:cNvPr id="146458" name="Text Box 26"/>
            <p:cNvSpPr txBox="1">
              <a:spLocks noChangeArrowheads="1"/>
            </p:cNvSpPr>
            <p:nvPr/>
          </p:nvSpPr>
          <p:spPr bwMode="auto">
            <a:xfrm>
              <a:off x="1461" y="1897"/>
              <a:ext cx="263" cy="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36000" tIns="10800" rIns="18000" bIns="10800">
              <a:spAutoFit/>
            </a:bodyPr>
            <a:lstStyle/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fr-CH" sz="1000" b="1">
                  <a:latin typeface="Arial" charset="0"/>
                </a:rPr>
                <a:t>% Id.</a:t>
              </a:r>
              <a:endParaRPr lang="fr-FR" sz="1000" b="1">
                <a:latin typeface="Arial" charset="0"/>
              </a:endParaRPr>
            </a:p>
          </p:txBody>
        </p:sp>
      </p:grpSp>
      <p:grpSp>
        <p:nvGrpSpPr>
          <p:cNvPr id="146498" name="Group 66"/>
          <p:cNvGrpSpPr>
            <a:grpSpLocks/>
          </p:cNvGrpSpPr>
          <p:nvPr/>
        </p:nvGrpSpPr>
        <p:grpSpPr bwMode="auto">
          <a:xfrm>
            <a:off x="3625850" y="2160588"/>
            <a:ext cx="2095500" cy="2259012"/>
            <a:chOff x="2184" y="1083"/>
            <a:chExt cx="1058" cy="1140"/>
          </a:xfrm>
        </p:grpSpPr>
        <p:pic>
          <p:nvPicPr>
            <p:cNvPr id="146469" name="Picture 37" descr="ARP2"/>
            <p:cNvPicPr>
              <a:picLocks noChangeAspect="1" noChangeArrowheads="1"/>
            </p:cNvPicPr>
            <p:nvPr/>
          </p:nvPicPr>
          <p:blipFill>
            <a:blip r:embed="rId6" cstate="print"/>
            <a:srcRect l="14680" t="12305" r="18750" b="17299"/>
            <a:stretch>
              <a:fillRect/>
            </a:stretch>
          </p:blipFill>
          <p:spPr bwMode="auto">
            <a:xfrm>
              <a:off x="2184" y="1120"/>
              <a:ext cx="1058" cy="10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6470" name="Text Box 38"/>
            <p:cNvSpPr txBox="1">
              <a:spLocks noChangeArrowheads="1"/>
            </p:cNvSpPr>
            <p:nvPr/>
          </p:nvSpPr>
          <p:spPr bwMode="auto">
            <a:xfrm>
              <a:off x="2586" y="2105"/>
              <a:ext cx="291" cy="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54000" tIns="10800" rIns="54000" bIns="10800">
              <a:spAutoFit/>
            </a:bodyPr>
            <a:lstStyle/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fr-CH" sz="1400"/>
                <a:t>ARP2</a:t>
              </a:r>
              <a:endParaRPr lang="fr-FR" sz="1400"/>
            </a:p>
          </p:txBody>
        </p:sp>
        <p:grpSp>
          <p:nvGrpSpPr>
            <p:cNvPr id="146471" name="Group 39"/>
            <p:cNvGrpSpPr>
              <a:grpSpLocks/>
            </p:cNvGrpSpPr>
            <p:nvPr/>
          </p:nvGrpSpPr>
          <p:grpSpPr bwMode="auto">
            <a:xfrm>
              <a:off x="2511" y="1083"/>
              <a:ext cx="566" cy="1068"/>
              <a:chOff x="1791" y="140"/>
              <a:chExt cx="566" cy="1068"/>
            </a:xfrm>
          </p:grpSpPr>
          <p:sp>
            <p:nvSpPr>
              <p:cNvPr id="146472" name="Line 40"/>
              <p:cNvSpPr>
                <a:spLocks noChangeShapeType="1"/>
              </p:cNvSpPr>
              <p:nvPr/>
            </p:nvSpPr>
            <p:spPr bwMode="auto">
              <a:xfrm flipH="1">
                <a:off x="2066" y="981"/>
                <a:ext cx="46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473" name="Line 41"/>
              <p:cNvSpPr>
                <a:spLocks noChangeShapeType="1"/>
              </p:cNvSpPr>
              <p:nvPr/>
            </p:nvSpPr>
            <p:spPr bwMode="auto">
              <a:xfrm flipV="1">
                <a:off x="2356" y="210"/>
                <a:ext cx="1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474" name="Line 42"/>
              <p:cNvSpPr>
                <a:spLocks noChangeShapeType="1"/>
              </p:cNvSpPr>
              <p:nvPr/>
            </p:nvSpPr>
            <p:spPr bwMode="auto">
              <a:xfrm flipV="1">
                <a:off x="2032" y="140"/>
                <a:ext cx="1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475" name="Line 43"/>
              <p:cNvSpPr>
                <a:spLocks noChangeShapeType="1"/>
              </p:cNvSpPr>
              <p:nvPr/>
            </p:nvSpPr>
            <p:spPr bwMode="auto">
              <a:xfrm flipH="1" flipV="1">
                <a:off x="1791" y="713"/>
                <a:ext cx="85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476" name="Line 44"/>
              <p:cNvSpPr>
                <a:spLocks noChangeShapeType="1"/>
              </p:cNvSpPr>
              <p:nvPr/>
            </p:nvSpPr>
            <p:spPr bwMode="auto">
              <a:xfrm>
                <a:off x="2260" y="1117"/>
                <a:ext cx="46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46499" name="Group 67"/>
          <p:cNvGrpSpPr>
            <a:grpSpLocks/>
          </p:cNvGrpSpPr>
          <p:nvPr/>
        </p:nvGrpSpPr>
        <p:grpSpPr bwMode="auto">
          <a:xfrm>
            <a:off x="6102350" y="2160588"/>
            <a:ext cx="2127250" cy="2259012"/>
            <a:chOff x="4008" y="1035"/>
            <a:chExt cx="1074" cy="1141"/>
          </a:xfrm>
        </p:grpSpPr>
        <p:pic>
          <p:nvPicPr>
            <p:cNvPr id="146478" name="Picture 46" descr="ARP3"/>
            <p:cNvPicPr>
              <a:picLocks noChangeAspect="1" noChangeArrowheads="1"/>
            </p:cNvPicPr>
            <p:nvPr/>
          </p:nvPicPr>
          <p:blipFill>
            <a:blip r:embed="rId7" cstate="print"/>
            <a:srcRect l="14680" t="12859" r="17743" b="16743"/>
            <a:stretch>
              <a:fillRect/>
            </a:stretch>
          </p:blipFill>
          <p:spPr bwMode="auto">
            <a:xfrm>
              <a:off x="4008" y="1080"/>
              <a:ext cx="1074" cy="10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6479" name="Text Box 47"/>
            <p:cNvSpPr txBox="1">
              <a:spLocks noChangeArrowheads="1"/>
            </p:cNvSpPr>
            <p:nvPr/>
          </p:nvSpPr>
          <p:spPr bwMode="auto">
            <a:xfrm>
              <a:off x="4411" y="2057"/>
              <a:ext cx="290" cy="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54000" tIns="10800" rIns="54000" bIns="10800">
              <a:spAutoFit/>
            </a:bodyPr>
            <a:lstStyle/>
            <a:p>
              <a:pPr>
                <a:spcBef>
                  <a:spcPct val="50000"/>
                </a:spcBef>
                <a:buSzTx/>
                <a:buFontTx/>
                <a:buNone/>
              </a:pPr>
              <a:r>
                <a:rPr lang="fr-CH" sz="1400"/>
                <a:t>ARP3</a:t>
              </a:r>
              <a:endParaRPr lang="fr-FR" sz="1400"/>
            </a:p>
          </p:txBody>
        </p:sp>
        <p:grpSp>
          <p:nvGrpSpPr>
            <p:cNvPr id="146480" name="Group 48"/>
            <p:cNvGrpSpPr>
              <a:grpSpLocks/>
            </p:cNvGrpSpPr>
            <p:nvPr/>
          </p:nvGrpSpPr>
          <p:grpSpPr bwMode="auto">
            <a:xfrm>
              <a:off x="4337" y="1035"/>
              <a:ext cx="566" cy="1068"/>
              <a:chOff x="1791" y="140"/>
              <a:chExt cx="566" cy="1068"/>
            </a:xfrm>
          </p:grpSpPr>
          <p:sp>
            <p:nvSpPr>
              <p:cNvPr id="146481" name="Line 49"/>
              <p:cNvSpPr>
                <a:spLocks noChangeShapeType="1"/>
              </p:cNvSpPr>
              <p:nvPr/>
            </p:nvSpPr>
            <p:spPr bwMode="auto">
              <a:xfrm flipH="1">
                <a:off x="2066" y="981"/>
                <a:ext cx="46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482" name="Line 50"/>
              <p:cNvSpPr>
                <a:spLocks noChangeShapeType="1"/>
              </p:cNvSpPr>
              <p:nvPr/>
            </p:nvSpPr>
            <p:spPr bwMode="auto">
              <a:xfrm flipV="1">
                <a:off x="2356" y="210"/>
                <a:ext cx="1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483" name="Line 51"/>
              <p:cNvSpPr>
                <a:spLocks noChangeShapeType="1"/>
              </p:cNvSpPr>
              <p:nvPr/>
            </p:nvSpPr>
            <p:spPr bwMode="auto">
              <a:xfrm flipV="1">
                <a:off x="2032" y="140"/>
                <a:ext cx="1" cy="1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484" name="Line 52"/>
              <p:cNvSpPr>
                <a:spLocks noChangeShapeType="1"/>
              </p:cNvSpPr>
              <p:nvPr/>
            </p:nvSpPr>
            <p:spPr bwMode="auto">
              <a:xfrm flipH="1" flipV="1">
                <a:off x="1791" y="713"/>
                <a:ext cx="85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6485" name="Line 53"/>
              <p:cNvSpPr>
                <a:spLocks noChangeShapeType="1"/>
              </p:cNvSpPr>
              <p:nvPr/>
            </p:nvSpPr>
            <p:spPr bwMode="auto">
              <a:xfrm>
                <a:off x="2260" y="1117"/>
                <a:ext cx="46" cy="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146489" name="Rectangle 57"/>
          <p:cNvSpPr>
            <a:spLocks noGrp="1" noChangeArrowheads="1"/>
          </p:cNvSpPr>
          <p:nvPr>
            <p:ph type="body" idx="1"/>
          </p:nvPr>
        </p:nvSpPr>
        <p:spPr>
          <a:xfrm>
            <a:off x="688975" y="6400800"/>
            <a:ext cx="1970088" cy="304800"/>
          </a:xfrm>
        </p:spPr>
        <p:txBody>
          <a:bodyPr/>
          <a:lstStyle/>
          <a:p>
            <a:r>
              <a:rPr lang="fr-FR" sz="1400"/>
              <a:t>Robinson et al 2001</a:t>
            </a:r>
          </a:p>
        </p:txBody>
      </p:sp>
      <p:grpSp>
        <p:nvGrpSpPr>
          <p:cNvPr id="146503" name="Group 71"/>
          <p:cNvGrpSpPr>
            <a:grpSpLocks/>
          </p:cNvGrpSpPr>
          <p:nvPr/>
        </p:nvGrpSpPr>
        <p:grpSpPr bwMode="auto">
          <a:xfrm>
            <a:off x="304800" y="3695700"/>
            <a:ext cx="2738438" cy="2781300"/>
            <a:chOff x="576" y="1776"/>
            <a:chExt cx="1725" cy="1752"/>
          </a:xfrm>
        </p:grpSpPr>
        <p:pic>
          <p:nvPicPr>
            <p:cNvPr id="146490" name="Picture 58" descr="se4519954004"/>
            <p:cNvPicPr>
              <a:picLocks noChangeAspect="1" noChangeArrowheads="1"/>
            </p:cNvPicPr>
            <p:nvPr/>
          </p:nvPicPr>
          <p:blipFill>
            <a:blip r:embed="rId8" cstate="print"/>
            <a:srcRect t="33907" r="43823" b="35782"/>
            <a:stretch>
              <a:fillRect/>
            </a:stretch>
          </p:blipFill>
          <p:spPr bwMode="auto">
            <a:xfrm>
              <a:off x="576" y="1776"/>
              <a:ext cx="1725" cy="1752"/>
            </a:xfrm>
            <a:prstGeom prst="rect">
              <a:avLst/>
            </a:prstGeom>
            <a:noFill/>
          </p:spPr>
        </p:pic>
        <p:sp>
          <p:nvSpPr>
            <p:cNvPr id="146502" name="Rectangle 70"/>
            <p:cNvSpPr>
              <a:spLocks noChangeArrowheads="1"/>
            </p:cNvSpPr>
            <p:nvPr/>
          </p:nvSpPr>
          <p:spPr bwMode="auto">
            <a:xfrm>
              <a:off x="576" y="1824"/>
              <a:ext cx="288" cy="192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</p:grpSp>
      <p:sp>
        <p:nvSpPr>
          <p:cNvPr id="146505" name="Rectangle 73"/>
          <p:cNvSpPr>
            <a:spLocks noChangeArrowheads="1"/>
          </p:cNvSpPr>
          <p:nvPr/>
        </p:nvSpPr>
        <p:spPr bwMode="auto">
          <a:xfrm>
            <a:off x="1524000" y="1219200"/>
            <a:ext cx="7162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La conservation d’éléments structuraux particuliers est cohérente avec les fonctions de certaines ARPs</a:t>
            </a:r>
          </a:p>
        </p:txBody>
      </p:sp>
    </p:spTree>
    <p:extLst>
      <p:ext uri="{BB962C8B-B14F-4D97-AF65-F5344CB8AC3E}">
        <p14:creationId xmlns:p14="http://schemas.microsoft.com/office/powerpoint/2010/main" val="10963492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6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6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6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6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8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29138" y="258763"/>
            <a:ext cx="996950" cy="579437"/>
          </a:xfrm>
        </p:spPr>
        <p:txBody>
          <a:bodyPr/>
          <a:lstStyle/>
          <a:p>
            <a:r>
              <a:rPr lang="fr-FR"/>
              <a:t>Plan</a:t>
            </a: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2057400"/>
            <a:ext cx="5262563" cy="3008313"/>
          </a:xfrm>
        </p:spPr>
        <p:txBody>
          <a:bodyPr/>
          <a:lstStyle/>
          <a:p>
            <a:pPr lvl="2"/>
            <a:r>
              <a:rPr lang="fr-FR"/>
              <a:t>Introduction: le cytosquelette</a:t>
            </a:r>
          </a:p>
          <a:p>
            <a:pPr lvl="2"/>
            <a:endParaRPr lang="fr-FR"/>
          </a:p>
          <a:p>
            <a:pPr lvl="2"/>
            <a:r>
              <a:rPr lang="fr-FR"/>
              <a:t>Génomique comparative</a:t>
            </a:r>
          </a:p>
          <a:p>
            <a:pPr lvl="2"/>
            <a:endParaRPr lang="fr-FR"/>
          </a:p>
          <a:p>
            <a:pPr lvl="2"/>
            <a:r>
              <a:rPr lang="fr-FR"/>
              <a:t>Transcriptomique</a:t>
            </a:r>
          </a:p>
          <a:p>
            <a:pPr lvl="2"/>
            <a:endParaRPr lang="fr-FR"/>
          </a:p>
          <a:p>
            <a:pPr lvl="2"/>
            <a:r>
              <a:rPr lang="fr-FR"/>
              <a:t>Application à une maladie génétique</a:t>
            </a:r>
          </a:p>
          <a:p>
            <a:pPr lvl="2"/>
            <a:endParaRPr lang="fr-FR"/>
          </a:p>
          <a:p>
            <a:pPr lvl="2"/>
            <a:r>
              <a:rPr lang="fr-FR"/>
              <a:t>Conclusions et perspectives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55938" y="258763"/>
            <a:ext cx="3949700" cy="579437"/>
          </a:xfrm>
        </p:spPr>
        <p:txBody>
          <a:bodyPr/>
          <a:lstStyle/>
          <a:p>
            <a:r>
              <a:rPr lang="fr-FR"/>
              <a:t>Grande conservation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2514600"/>
            <a:ext cx="6842125" cy="696913"/>
          </a:xfrm>
        </p:spPr>
        <p:txBody>
          <a:bodyPr/>
          <a:lstStyle/>
          <a:p>
            <a:r>
              <a:rPr lang="fr-FR"/>
              <a:t>Pour la génomique comparative:</a:t>
            </a:r>
          </a:p>
          <a:p>
            <a:pPr lvl="1"/>
            <a:r>
              <a:rPr lang="fr-FR"/>
              <a:t>Haute similarité pose le problème de la discrimination</a:t>
            </a:r>
          </a:p>
        </p:txBody>
      </p:sp>
      <p:sp>
        <p:nvSpPr>
          <p:cNvPr id="212997" name="Rectangle 5"/>
          <p:cNvSpPr>
            <a:spLocks noChangeArrowheads="1"/>
          </p:cNvSpPr>
          <p:nvPr/>
        </p:nvSpPr>
        <p:spPr bwMode="auto">
          <a:xfrm>
            <a:off x="1370013" y="3962400"/>
            <a:ext cx="6369050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Pour la transcriptomique: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Haute similarité pose le problème de la spécificité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232275" y="258763"/>
            <a:ext cx="1606550" cy="579437"/>
          </a:xfrm>
        </p:spPr>
        <p:txBody>
          <a:bodyPr/>
          <a:lstStyle/>
          <a:p>
            <a:r>
              <a:rPr lang="fr-FR"/>
              <a:t>Actichip</a:t>
            </a:r>
          </a:p>
        </p:txBody>
      </p:sp>
      <p:sp>
        <p:nvSpPr>
          <p:cNvPr id="139267" name="Rectangle 3"/>
          <p:cNvSpPr>
            <a:spLocks noChangeArrowheads="1"/>
          </p:cNvSpPr>
          <p:nvPr/>
        </p:nvSpPr>
        <p:spPr bwMode="auto">
          <a:xfrm rot="16200000">
            <a:off x="-503237" y="2019300"/>
            <a:ext cx="1538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3. Actichip</a:t>
            </a:r>
          </a:p>
        </p:txBody>
      </p:sp>
      <p:sp>
        <p:nvSpPr>
          <p:cNvPr id="1392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5400" y="1143000"/>
            <a:ext cx="7239000" cy="1301750"/>
          </a:xfrm>
        </p:spPr>
        <p:txBody>
          <a:bodyPr wrap="square"/>
          <a:lstStyle/>
          <a:p>
            <a:r>
              <a:rPr lang="fr-FR"/>
              <a:t>Dans le contexte de la création d’une puce à ADN dédiée aux cytosquelettes (Actichip):</a:t>
            </a:r>
          </a:p>
          <a:p>
            <a:pPr lvl="1"/>
            <a:r>
              <a:rPr lang="fr-FR"/>
              <a:t>Choix de sondes spécifiques pour 1742 transcrits</a:t>
            </a:r>
          </a:p>
          <a:p>
            <a:pPr lvl="1"/>
            <a:r>
              <a:rPr lang="fr-FR"/>
              <a:t>Sondes de 60 nucléotides</a:t>
            </a:r>
          </a:p>
        </p:txBody>
      </p:sp>
      <p:grpSp>
        <p:nvGrpSpPr>
          <p:cNvPr id="139640" name="Group 376"/>
          <p:cNvGrpSpPr>
            <a:grpSpLocks/>
          </p:cNvGrpSpPr>
          <p:nvPr/>
        </p:nvGrpSpPr>
        <p:grpSpPr bwMode="auto">
          <a:xfrm>
            <a:off x="569913" y="4894263"/>
            <a:ext cx="1046162" cy="1704975"/>
            <a:chOff x="499" y="3026"/>
            <a:chExt cx="659" cy="1074"/>
          </a:xfrm>
        </p:grpSpPr>
        <p:sp>
          <p:nvSpPr>
            <p:cNvPr id="139641" name="AutoShape 377"/>
            <p:cNvSpPr>
              <a:spLocks noChangeArrowheads="1"/>
            </p:cNvSpPr>
            <p:nvPr/>
          </p:nvSpPr>
          <p:spPr bwMode="auto">
            <a:xfrm>
              <a:off x="499" y="3970"/>
              <a:ext cx="659" cy="130"/>
            </a:xfrm>
            <a:prstGeom prst="cube">
              <a:avLst>
                <a:gd name="adj" fmla="val 57079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9642" name="AutoShape 378"/>
            <p:cNvSpPr>
              <a:spLocks noChangeArrowheads="1"/>
            </p:cNvSpPr>
            <p:nvPr/>
          </p:nvSpPr>
          <p:spPr bwMode="auto">
            <a:xfrm>
              <a:off x="705" y="3847"/>
              <a:ext cx="41" cy="170"/>
            </a:xfrm>
            <a:prstGeom prst="can">
              <a:avLst>
                <a:gd name="adj" fmla="val 27911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9643" name="Rectangle 379"/>
            <p:cNvSpPr>
              <a:spLocks noChangeAspect="1" noChangeArrowheads="1"/>
            </p:cNvSpPr>
            <p:nvPr/>
          </p:nvSpPr>
          <p:spPr bwMode="auto">
            <a:xfrm>
              <a:off x="663" y="3793"/>
              <a:ext cx="93" cy="62"/>
            </a:xfrm>
            <a:prstGeom prst="rect">
              <a:avLst/>
            </a:prstGeom>
            <a:solidFill>
              <a:srgbClr val="0099FF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99FF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T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44" name="Rectangle 380"/>
            <p:cNvSpPr>
              <a:spLocks noChangeAspect="1" noChangeArrowheads="1"/>
            </p:cNvSpPr>
            <p:nvPr/>
          </p:nvSpPr>
          <p:spPr bwMode="auto">
            <a:xfrm>
              <a:off x="663" y="3716"/>
              <a:ext cx="93" cy="63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G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45" name="Rectangle 381"/>
            <p:cNvSpPr>
              <a:spLocks noChangeAspect="1" noChangeArrowheads="1"/>
            </p:cNvSpPr>
            <p:nvPr/>
          </p:nvSpPr>
          <p:spPr bwMode="auto">
            <a:xfrm>
              <a:off x="663" y="3640"/>
              <a:ext cx="93" cy="62"/>
            </a:xfrm>
            <a:prstGeom prst="rect">
              <a:avLst/>
            </a:prstGeom>
            <a:solidFill>
              <a:srgbClr val="FF00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A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46" name="Rectangle 382"/>
            <p:cNvSpPr>
              <a:spLocks noChangeAspect="1" noChangeArrowheads="1"/>
            </p:cNvSpPr>
            <p:nvPr/>
          </p:nvSpPr>
          <p:spPr bwMode="auto">
            <a:xfrm>
              <a:off x="663" y="3563"/>
              <a:ext cx="93" cy="63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C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47" name="Rectangle 383"/>
            <p:cNvSpPr>
              <a:spLocks noChangeAspect="1" noChangeArrowheads="1"/>
            </p:cNvSpPr>
            <p:nvPr/>
          </p:nvSpPr>
          <p:spPr bwMode="auto">
            <a:xfrm>
              <a:off x="663" y="3487"/>
              <a:ext cx="93" cy="62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G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48" name="Rectangle 384"/>
            <p:cNvSpPr>
              <a:spLocks noChangeAspect="1" noChangeArrowheads="1"/>
            </p:cNvSpPr>
            <p:nvPr/>
          </p:nvSpPr>
          <p:spPr bwMode="auto">
            <a:xfrm>
              <a:off x="663" y="3411"/>
              <a:ext cx="93" cy="62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C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49" name="Rectangle 385"/>
            <p:cNvSpPr>
              <a:spLocks noChangeAspect="1" noChangeArrowheads="1"/>
            </p:cNvSpPr>
            <p:nvPr/>
          </p:nvSpPr>
          <p:spPr bwMode="auto">
            <a:xfrm>
              <a:off x="663" y="3332"/>
              <a:ext cx="93" cy="62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C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50" name="Rectangle 386"/>
            <p:cNvSpPr>
              <a:spLocks noChangeAspect="1" noChangeArrowheads="1"/>
            </p:cNvSpPr>
            <p:nvPr/>
          </p:nvSpPr>
          <p:spPr bwMode="auto">
            <a:xfrm>
              <a:off x="663" y="3256"/>
              <a:ext cx="93" cy="62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C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51" name="Rectangle 387"/>
            <p:cNvSpPr>
              <a:spLocks noChangeAspect="1" noChangeArrowheads="1"/>
            </p:cNvSpPr>
            <p:nvPr/>
          </p:nvSpPr>
          <p:spPr bwMode="auto">
            <a:xfrm>
              <a:off x="663" y="3179"/>
              <a:ext cx="93" cy="63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C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52" name="Rectangle 388"/>
            <p:cNvSpPr>
              <a:spLocks noChangeAspect="1" noChangeArrowheads="1"/>
            </p:cNvSpPr>
            <p:nvPr/>
          </p:nvSpPr>
          <p:spPr bwMode="auto">
            <a:xfrm>
              <a:off x="663" y="3103"/>
              <a:ext cx="93" cy="62"/>
            </a:xfrm>
            <a:prstGeom prst="rect">
              <a:avLst/>
            </a:prstGeom>
            <a:solidFill>
              <a:srgbClr val="0099FF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99FF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T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53" name="Rectangle 389"/>
            <p:cNvSpPr>
              <a:spLocks noChangeAspect="1" noChangeArrowheads="1"/>
            </p:cNvSpPr>
            <p:nvPr/>
          </p:nvSpPr>
          <p:spPr bwMode="auto">
            <a:xfrm>
              <a:off x="663" y="3026"/>
              <a:ext cx="93" cy="63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C</a:t>
              </a:r>
              <a:endParaRPr lang="fr-FR" sz="800">
                <a:latin typeface="Times New Roman" pitchFamily="18" charset="0"/>
              </a:endParaRPr>
            </a:p>
          </p:txBody>
        </p:sp>
      </p:grpSp>
      <p:grpSp>
        <p:nvGrpSpPr>
          <p:cNvPr id="139654" name="Group 390"/>
          <p:cNvGrpSpPr>
            <a:grpSpLocks/>
          </p:cNvGrpSpPr>
          <p:nvPr/>
        </p:nvGrpSpPr>
        <p:grpSpPr bwMode="auto">
          <a:xfrm>
            <a:off x="1001713" y="4927600"/>
            <a:ext cx="195262" cy="1239838"/>
            <a:chOff x="951" y="2333"/>
            <a:chExt cx="144" cy="1361"/>
          </a:xfrm>
        </p:grpSpPr>
        <p:sp>
          <p:nvSpPr>
            <p:cNvPr id="139655" name="Rectangle 391"/>
            <p:cNvSpPr>
              <a:spLocks noChangeArrowheads="1"/>
            </p:cNvSpPr>
            <p:nvPr/>
          </p:nvSpPr>
          <p:spPr bwMode="auto">
            <a:xfrm>
              <a:off x="951" y="2333"/>
              <a:ext cx="144" cy="27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4" dir="b"/>
            </a:scene3d>
            <a:sp3d extrusionH="227000" prstMaterial="legacyMetal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139656" name="Rectangle 392"/>
            <p:cNvSpPr>
              <a:spLocks noChangeArrowheads="1"/>
            </p:cNvSpPr>
            <p:nvPr/>
          </p:nvSpPr>
          <p:spPr bwMode="auto">
            <a:xfrm>
              <a:off x="951" y="2466"/>
              <a:ext cx="144" cy="27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4" dir="b"/>
            </a:scene3d>
            <a:sp3d extrusionH="227000" prstMaterial="legacyMetal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139657" name="Rectangle 393"/>
            <p:cNvSpPr>
              <a:spLocks noChangeArrowheads="1"/>
            </p:cNvSpPr>
            <p:nvPr/>
          </p:nvSpPr>
          <p:spPr bwMode="auto">
            <a:xfrm>
              <a:off x="951" y="2733"/>
              <a:ext cx="144" cy="27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4" dir="b"/>
            </a:scene3d>
            <a:sp3d extrusionH="227000" prstMaterial="legacyMetal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139658" name="Rectangle 394"/>
            <p:cNvSpPr>
              <a:spLocks noChangeArrowheads="1"/>
            </p:cNvSpPr>
            <p:nvPr/>
          </p:nvSpPr>
          <p:spPr bwMode="auto">
            <a:xfrm>
              <a:off x="951" y="2866"/>
              <a:ext cx="144" cy="27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4" dir="b"/>
            </a:scene3d>
            <a:sp3d extrusionH="227000" prstMaterial="legacyMetal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139659" name="Rectangle 395"/>
            <p:cNvSpPr>
              <a:spLocks noChangeArrowheads="1"/>
            </p:cNvSpPr>
            <p:nvPr/>
          </p:nvSpPr>
          <p:spPr bwMode="auto">
            <a:xfrm>
              <a:off x="951" y="2599"/>
              <a:ext cx="144" cy="27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4" dir="b"/>
            </a:scene3d>
            <a:sp3d extrusionH="227000" prstMaterial="legacyMetal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139660" name="Rectangle 396"/>
            <p:cNvSpPr>
              <a:spLocks noChangeArrowheads="1"/>
            </p:cNvSpPr>
            <p:nvPr/>
          </p:nvSpPr>
          <p:spPr bwMode="auto">
            <a:xfrm>
              <a:off x="951" y="3000"/>
              <a:ext cx="144" cy="27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4" dir="b"/>
            </a:scene3d>
            <a:sp3d extrusionH="227000" prstMaterial="legacyMetal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139661" name="Rectangle 397"/>
            <p:cNvSpPr>
              <a:spLocks noChangeArrowheads="1"/>
            </p:cNvSpPr>
            <p:nvPr/>
          </p:nvSpPr>
          <p:spPr bwMode="auto">
            <a:xfrm>
              <a:off x="951" y="3133"/>
              <a:ext cx="144" cy="27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4" dir="b"/>
            </a:scene3d>
            <a:sp3d extrusionH="227000" prstMaterial="legacyMetal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139662" name="Rectangle 398"/>
            <p:cNvSpPr>
              <a:spLocks noChangeArrowheads="1"/>
            </p:cNvSpPr>
            <p:nvPr/>
          </p:nvSpPr>
          <p:spPr bwMode="auto">
            <a:xfrm>
              <a:off x="951" y="3266"/>
              <a:ext cx="144" cy="27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4" dir="b"/>
            </a:scene3d>
            <a:sp3d extrusionH="227000" prstMaterial="legacyMetal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139663" name="Rectangle 399"/>
            <p:cNvSpPr>
              <a:spLocks noChangeArrowheads="1"/>
            </p:cNvSpPr>
            <p:nvPr/>
          </p:nvSpPr>
          <p:spPr bwMode="auto">
            <a:xfrm>
              <a:off x="951" y="3400"/>
              <a:ext cx="144" cy="27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4" dir="b"/>
            </a:scene3d>
            <a:sp3d extrusionH="227000" prstMaterial="legacyMetal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139664" name="Rectangle 400"/>
            <p:cNvSpPr>
              <a:spLocks noChangeArrowheads="1"/>
            </p:cNvSpPr>
            <p:nvPr/>
          </p:nvSpPr>
          <p:spPr bwMode="auto">
            <a:xfrm>
              <a:off x="951" y="3533"/>
              <a:ext cx="144" cy="27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4" dir="b"/>
            </a:scene3d>
            <a:sp3d extrusionH="227000" prstMaterial="legacyMetal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139665" name="Rectangle 401"/>
            <p:cNvSpPr>
              <a:spLocks noChangeArrowheads="1"/>
            </p:cNvSpPr>
            <p:nvPr/>
          </p:nvSpPr>
          <p:spPr bwMode="auto">
            <a:xfrm>
              <a:off x="951" y="3667"/>
              <a:ext cx="144" cy="27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4" dir="b"/>
            </a:scene3d>
            <a:sp3d extrusionH="227000" prstMaterial="legacyMetal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</p:grpSp>
      <p:grpSp>
        <p:nvGrpSpPr>
          <p:cNvPr id="139666" name="Group 402"/>
          <p:cNvGrpSpPr>
            <a:grpSpLocks/>
          </p:cNvGrpSpPr>
          <p:nvPr/>
        </p:nvGrpSpPr>
        <p:grpSpPr bwMode="auto">
          <a:xfrm>
            <a:off x="1219200" y="3124200"/>
            <a:ext cx="147638" cy="3100388"/>
            <a:chOff x="2532" y="480"/>
            <a:chExt cx="109" cy="3402"/>
          </a:xfrm>
        </p:grpSpPr>
        <p:sp>
          <p:nvSpPr>
            <p:cNvPr id="139667" name="Rectangle 403"/>
            <p:cNvSpPr>
              <a:spLocks noChangeAspect="1" noChangeArrowheads="1"/>
            </p:cNvSpPr>
            <p:nvPr/>
          </p:nvSpPr>
          <p:spPr bwMode="auto">
            <a:xfrm>
              <a:off x="2532" y="3773"/>
              <a:ext cx="109" cy="109"/>
            </a:xfrm>
            <a:prstGeom prst="rect">
              <a:avLst/>
            </a:prstGeom>
            <a:solidFill>
              <a:srgbClr val="FF00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A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68" name="Rectangle 404"/>
            <p:cNvSpPr>
              <a:spLocks noChangeAspect="1" noChangeArrowheads="1"/>
            </p:cNvSpPr>
            <p:nvPr/>
          </p:nvSpPr>
          <p:spPr bwMode="auto">
            <a:xfrm>
              <a:off x="2532" y="3639"/>
              <a:ext cx="109" cy="109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C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69" name="Rectangle 405"/>
            <p:cNvSpPr>
              <a:spLocks noChangeAspect="1" noChangeArrowheads="1"/>
            </p:cNvSpPr>
            <p:nvPr/>
          </p:nvSpPr>
          <p:spPr bwMode="auto">
            <a:xfrm>
              <a:off x="2532" y="3502"/>
              <a:ext cx="109" cy="109"/>
            </a:xfrm>
            <a:prstGeom prst="rect">
              <a:avLst/>
            </a:prstGeom>
            <a:solidFill>
              <a:srgbClr val="0099FF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99FF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T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70" name="Rectangle 406"/>
            <p:cNvSpPr>
              <a:spLocks noChangeAspect="1" noChangeArrowheads="1"/>
            </p:cNvSpPr>
            <p:nvPr/>
          </p:nvSpPr>
          <p:spPr bwMode="auto">
            <a:xfrm>
              <a:off x="2532" y="3365"/>
              <a:ext cx="109" cy="109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G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71" name="Rectangle 407"/>
            <p:cNvSpPr>
              <a:spLocks noChangeAspect="1" noChangeArrowheads="1"/>
            </p:cNvSpPr>
            <p:nvPr/>
          </p:nvSpPr>
          <p:spPr bwMode="auto">
            <a:xfrm>
              <a:off x="2532" y="3228"/>
              <a:ext cx="109" cy="109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C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72" name="Rectangle 408"/>
            <p:cNvSpPr>
              <a:spLocks noChangeAspect="1" noChangeArrowheads="1"/>
            </p:cNvSpPr>
            <p:nvPr/>
          </p:nvSpPr>
          <p:spPr bwMode="auto">
            <a:xfrm>
              <a:off x="2532" y="3091"/>
              <a:ext cx="109" cy="109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G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73" name="Rectangle 409"/>
            <p:cNvSpPr>
              <a:spLocks noChangeAspect="1" noChangeArrowheads="1"/>
            </p:cNvSpPr>
            <p:nvPr/>
          </p:nvSpPr>
          <p:spPr bwMode="auto">
            <a:xfrm>
              <a:off x="2532" y="2954"/>
              <a:ext cx="109" cy="109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G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74" name="Rectangle 410"/>
            <p:cNvSpPr>
              <a:spLocks noChangeAspect="1" noChangeArrowheads="1"/>
            </p:cNvSpPr>
            <p:nvPr/>
          </p:nvSpPr>
          <p:spPr bwMode="auto">
            <a:xfrm>
              <a:off x="2532" y="2817"/>
              <a:ext cx="109" cy="109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G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75" name="Rectangle 411"/>
            <p:cNvSpPr>
              <a:spLocks noChangeAspect="1" noChangeArrowheads="1"/>
            </p:cNvSpPr>
            <p:nvPr/>
          </p:nvSpPr>
          <p:spPr bwMode="auto">
            <a:xfrm>
              <a:off x="2532" y="2679"/>
              <a:ext cx="109" cy="109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G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76" name="Rectangle 412"/>
            <p:cNvSpPr>
              <a:spLocks noChangeAspect="1" noChangeArrowheads="1"/>
            </p:cNvSpPr>
            <p:nvPr/>
          </p:nvSpPr>
          <p:spPr bwMode="auto">
            <a:xfrm>
              <a:off x="2532" y="2542"/>
              <a:ext cx="109" cy="109"/>
            </a:xfrm>
            <a:prstGeom prst="rect">
              <a:avLst/>
            </a:prstGeom>
            <a:solidFill>
              <a:srgbClr val="FF00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A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77" name="Rectangle 413"/>
            <p:cNvSpPr>
              <a:spLocks noChangeAspect="1" noChangeArrowheads="1"/>
            </p:cNvSpPr>
            <p:nvPr/>
          </p:nvSpPr>
          <p:spPr bwMode="auto">
            <a:xfrm>
              <a:off x="2532" y="2405"/>
              <a:ext cx="109" cy="109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G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78" name="Rectangle 414"/>
            <p:cNvSpPr>
              <a:spLocks noChangeAspect="1" noChangeArrowheads="1"/>
            </p:cNvSpPr>
            <p:nvPr/>
          </p:nvSpPr>
          <p:spPr bwMode="auto">
            <a:xfrm>
              <a:off x="2532" y="2266"/>
              <a:ext cx="109" cy="109"/>
            </a:xfrm>
            <a:prstGeom prst="rect">
              <a:avLst/>
            </a:prstGeom>
            <a:solidFill>
              <a:srgbClr val="0099FF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99FF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T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79" name="Rectangle 415"/>
            <p:cNvSpPr>
              <a:spLocks noChangeAspect="1" noChangeArrowheads="1"/>
            </p:cNvSpPr>
            <p:nvPr/>
          </p:nvSpPr>
          <p:spPr bwMode="auto">
            <a:xfrm>
              <a:off x="2532" y="2132"/>
              <a:ext cx="109" cy="109"/>
            </a:xfrm>
            <a:prstGeom prst="rect">
              <a:avLst/>
            </a:prstGeom>
            <a:solidFill>
              <a:srgbClr val="0099FF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99FF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T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80" name="Rectangle 416"/>
            <p:cNvSpPr>
              <a:spLocks noChangeAspect="1" noChangeArrowheads="1"/>
            </p:cNvSpPr>
            <p:nvPr/>
          </p:nvSpPr>
          <p:spPr bwMode="auto">
            <a:xfrm>
              <a:off x="2532" y="1999"/>
              <a:ext cx="109" cy="109"/>
            </a:xfrm>
            <a:prstGeom prst="rect">
              <a:avLst/>
            </a:prstGeom>
            <a:solidFill>
              <a:srgbClr val="FF00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A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81" name="Rectangle 417"/>
            <p:cNvSpPr>
              <a:spLocks noChangeAspect="1" noChangeArrowheads="1"/>
            </p:cNvSpPr>
            <p:nvPr/>
          </p:nvSpPr>
          <p:spPr bwMode="auto">
            <a:xfrm>
              <a:off x="2532" y="1858"/>
              <a:ext cx="109" cy="109"/>
            </a:xfrm>
            <a:prstGeom prst="rect">
              <a:avLst/>
            </a:prstGeom>
            <a:solidFill>
              <a:srgbClr val="FF00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A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82" name="Rectangle 418"/>
            <p:cNvSpPr>
              <a:spLocks noChangeAspect="1" noChangeArrowheads="1"/>
            </p:cNvSpPr>
            <p:nvPr/>
          </p:nvSpPr>
          <p:spPr bwMode="auto">
            <a:xfrm>
              <a:off x="2532" y="1721"/>
              <a:ext cx="109" cy="109"/>
            </a:xfrm>
            <a:prstGeom prst="rect">
              <a:avLst/>
            </a:prstGeom>
            <a:solidFill>
              <a:srgbClr val="0099FF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99FF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T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83" name="Rectangle 419"/>
            <p:cNvSpPr>
              <a:spLocks noChangeAspect="1" noChangeArrowheads="1"/>
            </p:cNvSpPr>
            <p:nvPr/>
          </p:nvSpPr>
          <p:spPr bwMode="auto">
            <a:xfrm>
              <a:off x="2532" y="1584"/>
              <a:ext cx="109" cy="109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G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84" name="Rectangle 420"/>
            <p:cNvSpPr>
              <a:spLocks noChangeAspect="1" noChangeArrowheads="1"/>
            </p:cNvSpPr>
            <p:nvPr/>
          </p:nvSpPr>
          <p:spPr bwMode="auto">
            <a:xfrm>
              <a:off x="2532" y="1447"/>
              <a:ext cx="109" cy="109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C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85" name="Rectangle 421"/>
            <p:cNvSpPr>
              <a:spLocks noChangeAspect="1" noChangeArrowheads="1"/>
            </p:cNvSpPr>
            <p:nvPr/>
          </p:nvSpPr>
          <p:spPr bwMode="auto">
            <a:xfrm>
              <a:off x="2532" y="1310"/>
              <a:ext cx="109" cy="109"/>
            </a:xfrm>
            <a:prstGeom prst="rect">
              <a:avLst/>
            </a:prstGeom>
            <a:solidFill>
              <a:srgbClr val="00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G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86" name="Rectangle 422"/>
            <p:cNvSpPr>
              <a:spLocks noChangeAspect="1" noChangeArrowheads="1"/>
            </p:cNvSpPr>
            <p:nvPr/>
          </p:nvSpPr>
          <p:spPr bwMode="auto">
            <a:xfrm>
              <a:off x="2532" y="1172"/>
              <a:ext cx="109" cy="109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C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87" name="Rectangle 423"/>
            <p:cNvSpPr>
              <a:spLocks noChangeAspect="1" noChangeArrowheads="1"/>
            </p:cNvSpPr>
            <p:nvPr/>
          </p:nvSpPr>
          <p:spPr bwMode="auto">
            <a:xfrm>
              <a:off x="2532" y="1035"/>
              <a:ext cx="109" cy="109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C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88" name="Rectangle 424"/>
            <p:cNvSpPr>
              <a:spLocks noChangeAspect="1" noChangeArrowheads="1"/>
            </p:cNvSpPr>
            <p:nvPr/>
          </p:nvSpPr>
          <p:spPr bwMode="auto">
            <a:xfrm>
              <a:off x="2532" y="898"/>
              <a:ext cx="109" cy="109"/>
            </a:xfrm>
            <a:prstGeom prst="rect">
              <a:avLst/>
            </a:prstGeom>
            <a:solidFill>
              <a:srgbClr val="0099FF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99FF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T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89" name="Rectangle 425"/>
            <p:cNvSpPr>
              <a:spLocks noChangeAspect="1" noChangeArrowheads="1"/>
            </p:cNvSpPr>
            <p:nvPr/>
          </p:nvSpPr>
          <p:spPr bwMode="auto">
            <a:xfrm>
              <a:off x="2532" y="757"/>
              <a:ext cx="109" cy="109"/>
            </a:xfrm>
            <a:prstGeom prst="rect">
              <a:avLst/>
            </a:prstGeom>
            <a:solidFill>
              <a:srgbClr val="0099FF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0099FF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T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90" name="Rectangle 426"/>
            <p:cNvSpPr>
              <a:spLocks noChangeAspect="1" noChangeArrowheads="1"/>
            </p:cNvSpPr>
            <p:nvPr/>
          </p:nvSpPr>
          <p:spPr bwMode="auto">
            <a:xfrm>
              <a:off x="2532" y="616"/>
              <a:ext cx="109" cy="109"/>
            </a:xfrm>
            <a:prstGeom prst="rect">
              <a:avLst/>
            </a:prstGeom>
            <a:solidFill>
              <a:srgbClr val="FF00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A</a:t>
              </a:r>
              <a:endParaRPr lang="fr-FR" sz="800">
                <a:latin typeface="Times New Roman" pitchFamily="18" charset="0"/>
              </a:endParaRPr>
            </a:p>
          </p:txBody>
        </p:sp>
        <p:sp>
          <p:nvSpPr>
            <p:cNvPr id="139691" name="Rectangle 427"/>
            <p:cNvSpPr>
              <a:spLocks noChangeAspect="1" noChangeArrowheads="1"/>
            </p:cNvSpPr>
            <p:nvPr/>
          </p:nvSpPr>
          <p:spPr bwMode="auto">
            <a:xfrm>
              <a:off x="2532" y="480"/>
              <a:ext cx="109" cy="109"/>
            </a:xfrm>
            <a:prstGeom prst="rect">
              <a:avLst/>
            </a:prstGeom>
            <a:solidFill>
              <a:srgbClr val="FF0000"/>
            </a:solidFill>
            <a:ln w="9525">
              <a:miter lim="800000"/>
              <a:headEnd/>
              <a:tailEnd/>
            </a:ln>
            <a:effectLst/>
            <a:scene3d>
              <a:camera prst="legacyObliqueTopRight">
                <a:rot lat="21299999" lon="21299999" rev="0"/>
              </a:camera>
              <a:lightRig rig="legacyFlat3" dir="r"/>
            </a:scene3d>
            <a:sp3d extrusionH="2270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anchor="ctr">
              <a:flatTx/>
            </a:bodyPr>
            <a:lstStyle/>
            <a:p>
              <a:pPr algn="ctr">
                <a:spcBef>
                  <a:spcPct val="0"/>
                </a:spcBef>
                <a:buSzTx/>
                <a:buFontTx/>
                <a:buNone/>
              </a:pPr>
              <a:r>
                <a:rPr lang="fr-CH" sz="800">
                  <a:latin typeface="Times New Roman" pitchFamily="18" charset="0"/>
                </a:rPr>
                <a:t>A</a:t>
              </a:r>
              <a:endParaRPr lang="fr-FR" sz="800">
                <a:latin typeface="Times New Roman" pitchFamily="18" charset="0"/>
              </a:endParaRPr>
            </a:p>
          </p:txBody>
        </p:sp>
      </p:grpSp>
      <p:sp>
        <p:nvSpPr>
          <p:cNvPr id="139692" name="Text Box 428"/>
          <p:cNvSpPr txBox="1">
            <a:spLocks noChangeArrowheads="1"/>
          </p:cNvSpPr>
          <p:nvPr/>
        </p:nvSpPr>
        <p:spPr bwMode="auto">
          <a:xfrm>
            <a:off x="425450" y="5103813"/>
            <a:ext cx="301625" cy="1004887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fr-FR" sz="1200" b="1">
                <a:solidFill>
                  <a:srgbClr val="0000FF"/>
                </a:solidFill>
              </a:rPr>
              <a:t>Sonde</a:t>
            </a:r>
          </a:p>
        </p:txBody>
      </p:sp>
      <p:sp>
        <p:nvSpPr>
          <p:cNvPr id="139693" name="Text Box 429"/>
          <p:cNvSpPr txBox="1">
            <a:spLocks noChangeArrowheads="1"/>
          </p:cNvSpPr>
          <p:nvPr/>
        </p:nvSpPr>
        <p:spPr bwMode="auto">
          <a:xfrm>
            <a:off x="1541463" y="3195638"/>
            <a:ext cx="301625" cy="1004887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fr-FR" sz="1200" b="1"/>
              <a:t>Cible</a:t>
            </a:r>
          </a:p>
        </p:txBody>
      </p:sp>
      <p:sp>
        <p:nvSpPr>
          <p:cNvPr id="139694" name="Rectangle 430"/>
          <p:cNvSpPr>
            <a:spLocks noChangeArrowheads="1"/>
          </p:cNvSpPr>
          <p:nvPr/>
        </p:nvSpPr>
        <p:spPr bwMode="auto">
          <a:xfrm>
            <a:off x="2592388" y="3163888"/>
            <a:ext cx="5746750" cy="10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Sélection de zones spécifiques d’un transcrit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Paramètres de spécificité (% Identité)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Paramètres d’hybridation (Tm, %GC…)</a:t>
            </a:r>
          </a:p>
        </p:txBody>
      </p:sp>
      <p:sp>
        <p:nvSpPr>
          <p:cNvPr id="139740" name="Rectangle 476"/>
          <p:cNvSpPr>
            <a:spLocks noChangeArrowheads="1"/>
          </p:cNvSpPr>
          <p:nvPr/>
        </p:nvSpPr>
        <p:spPr bwMode="auto">
          <a:xfrm>
            <a:off x="3505200" y="4502150"/>
            <a:ext cx="3733800" cy="152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accent1"/>
            </a:solidFill>
            <a:miter lim="800000"/>
            <a:headEnd/>
            <a:tailEnd/>
          </a:ln>
          <a:effectLst>
            <a:outerShdw dist="45791" dir="3378596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39741" name="Rectangle 477"/>
          <p:cNvSpPr>
            <a:spLocks noChangeArrowheads="1"/>
          </p:cNvSpPr>
          <p:nvPr/>
        </p:nvSpPr>
        <p:spPr bwMode="auto">
          <a:xfrm>
            <a:off x="3505200" y="4794250"/>
            <a:ext cx="3733800" cy="152400"/>
          </a:xfrm>
          <a:prstGeom prst="rect">
            <a:avLst/>
          </a:prstGeom>
          <a:solidFill>
            <a:srgbClr val="FF9900"/>
          </a:solidFill>
          <a:ln w="9525" algn="ctr">
            <a:solidFill>
              <a:srgbClr val="FF9900"/>
            </a:solidFill>
            <a:miter lim="800000"/>
            <a:headEnd/>
            <a:tailEnd/>
          </a:ln>
          <a:effectLst>
            <a:outerShdw dist="45791" dir="3378596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39742" name="Rectangle 478"/>
          <p:cNvSpPr>
            <a:spLocks noChangeArrowheads="1"/>
          </p:cNvSpPr>
          <p:nvPr/>
        </p:nvSpPr>
        <p:spPr bwMode="auto">
          <a:xfrm>
            <a:off x="3505200" y="5143500"/>
            <a:ext cx="3733800" cy="152400"/>
          </a:xfrm>
          <a:prstGeom prst="rect">
            <a:avLst/>
          </a:prstGeom>
          <a:solidFill>
            <a:srgbClr val="FF9900"/>
          </a:solidFill>
          <a:ln w="9525" algn="ctr">
            <a:solidFill>
              <a:srgbClr val="FF9900"/>
            </a:solidFill>
            <a:miter lim="800000"/>
            <a:headEnd/>
            <a:tailEnd/>
          </a:ln>
          <a:effectLst>
            <a:outerShdw dist="45791" dir="3378596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39743" name="Rectangle 479"/>
          <p:cNvSpPr>
            <a:spLocks noChangeArrowheads="1"/>
          </p:cNvSpPr>
          <p:nvPr/>
        </p:nvSpPr>
        <p:spPr bwMode="auto">
          <a:xfrm>
            <a:off x="3505200" y="5486400"/>
            <a:ext cx="3733800" cy="152400"/>
          </a:xfrm>
          <a:prstGeom prst="rect">
            <a:avLst/>
          </a:prstGeom>
          <a:solidFill>
            <a:srgbClr val="FF9900"/>
          </a:solidFill>
          <a:ln w="9525" algn="ctr">
            <a:solidFill>
              <a:srgbClr val="FF9900"/>
            </a:solidFill>
            <a:miter lim="800000"/>
            <a:headEnd/>
            <a:tailEnd/>
          </a:ln>
          <a:effectLst>
            <a:outerShdw dist="45791" dir="3378596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39744" name="Rectangle 480"/>
          <p:cNvSpPr>
            <a:spLocks noChangeArrowheads="1"/>
          </p:cNvSpPr>
          <p:nvPr/>
        </p:nvSpPr>
        <p:spPr bwMode="auto">
          <a:xfrm>
            <a:off x="3505200" y="5829300"/>
            <a:ext cx="3733800" cy="152400"/>
          </a:xfrm>
          <a:prstGeom prst="rect">
            <a:avLst/>
          </a:prstGeom>
          <a:solidFill>
            <a:srgbClr val="FF9900"/>
          </a:solidFill>
          <a:ln w="9525" algn="ctr">
            <a:solidFill>
              <a:srgbClr val="FF9900"/>
            </a:solidFill>
            <a:miter lim="800000"/>
            <a:headEnd/>
            <a:tailEnd/>
          </a:ln>
          <a:effectLst>
            <a:outerShdw dist="45791" dir="3378596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39745" name="Rectangle 481"/>
          <p:cNvSpPr>
            <a:spLocks noChangeArrowheads="1"/>
          </p:cNvSpPr>
          <p:nvPr/>
        </p:nvSpPr>
        <p:spPr bwMode="auto">
          <a:xfrm>
            <a:off x="3505200" y="6172200"/>
            <a:ext cx="3733800" cy="152400"/>
          </a:xfrm>
          <a:prstGeom prst="rect">
            <a:avLst/>
          </a:prstGeom>
          <a:solidFill>
            <a:srgbClr val="FF9900"/>
          </a:solidFill>
          <a:ln w="9525" algn="ctr">
            <a:solidFill>
              <a:srgbClr val="FF9900"/>
            </a:solidFill>
            <a:miter lim="800000"/>
            <a:headEnd/>
            <a:tailEnd/>
          </a:ln>
          <a:effectLst>
            <a:outerShdw dist="45791" dir="3378596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39746" name="Text Box 482"/>
          <p:cNvSpPr txBox="1">
            <a:spLocks noChangeArrowheads="1"/>
          </p:cNvSpPr>
          <p:nvPr/>
        </p:nvSpPr>
        <p:spPr bwMode="auto">
          <a:xfrm>
            <a:off x="7391400" y="4495800"/>
            <a:ext cx="48260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buSzTx/>
              <a:buFontTx/>
              <a:buNone/>
            </a:pPr>
            <a:r>
              <a:rPr lang="fr-CH" sz="1000" b="1"/>
              <a:t>ACT1</a:t>
            </a:r>
            <a:endParaRPr lang="fr-FR" sz="1000" b="1"/>
          </a:p>
        </p:txBody>
      </p:sp>
      <p:sp>
        <p:nvSpPr>
          <p:cNvPr id="139747" name="Text Box 483"/>
          <p:cNvSpPr txBox="1">
            <a:spLocks noChangeArrowheads="1"/>
          </p:cNvSpPr>
          <p:nvPr/>
        </p:nvSpPr>
        <p:spPr bwMode="auto">
          <a:xfrm>
            <a:off x="7391400" y="4800600"/>
            <a:ext cx="48260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buSzTx/>
              <a:buFontTx/>
              <a:buNone/>
            </a:pPr>
            <a:r>
              <a:rPr lang="fr-CH" sz="1000" b="1"/>
              <a:t>ACT2</a:t>
            </a:r>
            <a:endParaRPr lang="fr-FR" sz="1000" b="1"/>
          </a:p>
        </p:txBody>
      </p:sp>
      <p:sp>
        <p:nvSpPr>
          <p:cNvPr id="139748" name="Text Box 484"/>
          <p:cNvSpPr txBox="1">
            <a:spLocks noChangeArrowheads="1"/>
          </p:cNvSpPr>
          <p:nvPr/>
        </p:nvSpPr>
        <p:spPr bwMode="auto">
          <a:xfrm>
            <a:off x="7391400" y="5143500"/>
            <a:ext cx="48260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buSzTx/>
              <a:buFontTx/>
              <a:buNone/>
            </a:pPr>
            <a:r>
              <a:rPr lang="fr-CH" sz="1000" b="1"/>
              <a:t>ACT3</a:t>
            </a:r>
            <a:endParaRPr lang="fr-FR" sz="1000" b="1"/>
          </a:p>
        </p:txBody>
      </p:sp>
      <p:sp>
        <p:nvSpPr>
          <p:cNvPr id="139749" name="Text Box 485"/>
          <p:cNvSpPr txBox="1">
            <a:spLocks noChangeArrowheads="1"/>
          </p:cNvSpPr>
          <p:nvPr/>
        </p:nvSpPr>
        <p:spPr bwMode="auto">
          <a:xfrm>
            <a:off x="7391400" y="5486400"/>
            <a:ext cx="48260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buSzTx/>
              <a:buFontTx/>
              <a:buNone/>
            </a:pPr>
            <a:r>
              <a:rPr lang="fr-CH" sz="1000" b="1"/>
              <a:t>ACT4</a:t>
            </a:r>
            <a:endParaRPr lang="fr-FR" sz="1000" b="1"/>
          </a:p>
        </p:txBody>
      </p:sp>
      <p:sp>
        <p:nvSpPr>
          <p:cNvPr id="139750" name="Text Box 486"/>
          <p:cNvSpPr txBox="1">
            <a:spLocks noChangeArrowheads="1"/>
          </p:cNvSpPr>
          <p:nvPr/>
        </p:nvSpPr>
        <p:spPr bwMode="auto">
          <a:xfrm>
            <a:off x="7391400" y="5829300"/>
            <a:ext cx="48260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buSzTx/>
              <a:buFontTx/>
              <a:buNone/>
            </a:pPr>
            <a:r>
              <a:rPr lang="fr-CH" sz="1000" b="1"/>
              <a:t>ACT5</a:t>
            </a:r>
            <a:endParaRPr lang="fr-FR" sz="1000" b="1"/>
          </a:p>
        </p:txBody>
      </p:sp>
      <p:sp>
        <p:nvSpPr>
          <p:cNvPr id="139751" name="Text Box 487"/>
          <p:cNvSpPr txBox="1">
            <a:spLocks noChangeArrowheads="1"/>
          </p:cNvSpPr>
          <p:nvPr/>
        </p:nvSpPr>
        <p:spPr bwMode="auto">
          <a:xfrm>
            <a:off x="7391400" y="6172200"/>
            <a:ext cx="482600" cy="152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buSzTx/>
              <a:buFontTx/>
              <a:buNone/>
            </a:pPr>
            <a:r>
              <a:rPr lang="fr-CH" sz="1000" b="1"/>
              <a:t>ACT6</a:t>
            </a:r>
            <a:endParaRPr lang="fr-FR" sz="1000" b="1"/>
          </a:p>
        </p:txBody>
      </p:sp>
      <p:sp>
        <p:nvSpPr>
          <p:cNvPr id="139752" name="Rectangle 488"/>
          <p:cNvSpPr>
            <a:spLocks noChangeArrowheads="1"/>
          </p:cNvSpPr>
          <p:nvPr/>
        </p:nvSpPr>
        <p:spPr bwMode="auto">
          <a:xfrm>
            <a:off x="3962400" y="4419600"/>
            <a:ext cx="457200" cy="317500"/>
          </a:xfrm>
          <a:prstGeom prst="rect">
            <a:avLst/>
          </a:prstGeom>
          <a:solidFill>
            <a:srgbClr val="969696">
              <a:alpha val="34000"/>
            </a:srgbClr>
          </a:solidFill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39754" name="Rectangle 490"/>
          <p:cNvSpPr>
            <a:spLocks noChangeArrowheads="1"/>
          </p:cNvSpPr>
          <p:nvPr/>
        </p:nvSpPr>
        <p:spPr bwMode="auto">
          <a:xfrm>
            <a:off x="5638800" y="4725988"/>
            <a:ext cx="609600" cy="317500"/>
          </a:xfrm>
          <a:prstGeom prst="rect">
            <a:avLst/>
          </a:prstGeom>
          <a:solidFill>
            <a:srgbClr val="969696">
              <a:alpha val="34000"/>
            </a:srgbClr>
          </a:solidFill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39755" name="Rectangle 491"/>
          <p:cNvSpPr>
            <a:spLocks noChangeArrowheads="1"/>
          </p:cNvSpPr>
          <p:nvPr/>
        </p:nvSpPr>
        <p:spPr bwMode="auto">
          <a:xfrm>
            <a:off x="4953000" y="5054600"/>
            <a:ext cx="304800" cy="317500"/>
          </a:xfrm>
          <a:prstGeom prst="rect">
            <a:avLst/>
          </a:prstGeom>
          <a:solidFill>
            <a:srgbClr val="969696">
              <a:alpha val="34000"/>
            </a:srgbClr>
          </a:solidFill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39756" name="Rectangle 492"/>
          <p:cNvSpPr>
            <a:spLocks noChangeArrowheads="1"/>
          </p:cNvSpPr>
          <p:nvPr/>
        </p:nvSpPr>
        <p:spPr bwMode="auto">
          <a:xfrm>
            <a:off x="6705600" y="6083300"/>
            <a:ext cx="533400" cy="317500"/>
          </a:xfrm>
          <a:prstGeom prst="rect">
            <a:avLst/>
          </a:prstGeom>
          <a:solidFill>
            <a:srgbClr val="969696">
              <a:alpha val="34000"/>
            </a:srgbClr>
          </a:solidFill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39757" name="Rectangle 493"/>
          <p:cNvSpPr>
            <a:spLocks noChangeArrowheads="1"/>
          </p:cNvSpPr>
          <p:nvPr/>
        </p:nvSpPr>
        <p:spPr bwMode="auto">
          <a:xfrm>
            <a:off x="6324600" y="5727700"/>
            <a:ext cx="228600" cy="317500"/>
          </a:xfrm>
          <a:prstGeom prst="rect">
            <a:avLst/>
          </a:prstGeom>
          <a:solidFill>
            <a:srgbClr val="969696">
              <a:alpha val="34000"/>
            </a:srgbClr>
          </a:solidFill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39758" name="Rectangle 494"/>
          <p:cNvSpPr>
            <a:spLocks noChangeArrowheads="1"/>
          </p:cNvSpPr>
          <p:nvPr/>
        </p:nvSpPr>
        <p:spPr bwMode="auto">
          <a:xfrm>
            <a:off x="4648200" y="5397500"/>
            <a:ext cx="266700" cy="317500"/>
          </a:xfrm>
          <a:prstGeom prst="rect">
            <a:avLst/>
          </a:prstGeom>
          <a:solidFill>
            <a:srgbClr val="969696">
              <a:alpha val="34000"/>
            </a:srgbClr>
          </a:solidFill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39759" name="Rectangle 495"/>
          <p:cNvSpPr>
            <a:spLocks noChangeArrowheads="1"/>
          </p:cNvSpPr>
          <p:nvPr/>
        </p:nvSpPr>
        <p:spPr bwMode="auto">
          <a:xfrm>
            <a:off x="2590800" y="2743200"/>
            <a:ext cx="220821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Design de sondes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9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9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9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9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9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9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9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9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9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9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9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9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9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9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9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9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9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9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9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9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9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9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692" grpId="0" animBg="1"/>
      <p:bldP spid="139693" grpId="0" animBg="1"/>
      <p:bldP spid="139694" grpId="0"/>
      <p:bldP spid="139740" grpId="0" animBg="1"/>
      <p:bldP spid="139741" grpId="0" animBg="1"/>
      <p:bldP spid="139742" grpId="0" animBg="1"/>
      <p:bldP spid="139743" grpId="0" animBg="1"/>
      <p:bldP spid="139744" grpId="0" animBg="1"/>
      <p:bldP spid="139745" grpId="0" animBg="1"/>
      <p:bldP spid="139746" grpId="0"/>
      <p:bldP spid="139747" grpId="0"/>
      <p:bldP spid="139748" grpId="0"/>
      <p:bldP spid="139749" grpId="0"/>
      <p:bldP spid="139750" grpId="0"/>
      <p:bldP spid="139751" grpId="0"/>
      <p:bldP spid="139752" grpId="0" animBg="1"/>
      <p:bldP spid="139754" grpId="0" animBg="1"/>
      <p:bldP spid="139755" grpId="0" animBg="1"/>
      <p:bldP spid="139756" grpId="0" animBg="1"/>
      <p:bldP spid="139757" grpId="0" animBg="1"/>
      <p:bldP spid="139758" grpId="0" animBg="1"/>
      <p:bldP spid="13975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02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1447800" y="1143000"/>
            <a:ext cx="3546475" cy="366713"/>
          </a:xfrm>
        </p:spPr>
        <p:txBody>
          <a:bodyPr/>
          <a:lstStyle/>
          <a:p>
            <a:r>
              <a:rPr lang="fr-FR"/>
              <a:t>Zones accessibles restreintes</a:t>
            </a:r>
          </a:p>
        </p:txBody>
      </p:sp>
      <p:pic>
        <p:nvPicPr>
          <p:cNvPr id="161795" name="Picture 3" descr="act0001blast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5963" y="1600200"/>
            <a:ext cx="6319837" cy="4975225"/>
          </a:xfrm>
          <a:prstGeom prst="rect">
            <a:avLst/>
          </a:prstGeom>
          <a:noFill/>
        </p:spPr>
      </p:pic>
      <p:sp>
        <p:nvSpPr>
          <p:cNvPr id="161797" name="Rectangle 5"/>
          <p:cNvSpPr>
            <a:spLocks noChangeArrowheads="1"/>
          </p:cNvSpPr>
          <p:nvPr/>
        </p:nvSpPr>
        <p:spPr bwMode="auto">
          <a:xfrm>
            <a:off x="6057900" y="1938338"/>
            <a:ext cx="344488" cy="4052887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61798" name="Rectangle 6"/>
          <p:cNvSpPr>
            <a:spLocks noChangeArrowheads="1"/>
          </p:cNvSpPr>
          <p:nvPr/>
        </p:nvSpPr>
        <p:spPr bwMode="auto">
          <a:xfrm>
            <a:off x="3030538" y="1938338"/>
            <a:ext cx="250825" cy="4052887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61803" name="Rectangle 11"/>
          <p:cNvSpPr>
            <a:spLocks noGrp="1" noChangeArrowheads="1"/>
          </p:cNvSpPr>
          <p:nvPr>
            <p:ph type="title"/>
          </p:nvPr>
        </p:nvSpPr>
        <p:spPr>
          <a:xfrm>
            <a:off x="3313113" y="258763"/>
            <a:ext cx="3432175" cy="579437"/>
          </a:xfrm>
        </p:spPr>
        <p:txBody>
          <a:bodyPr/>
          <a:lstStyle/>
          <a:p>
            <a:r>
              <a:rPr lang="fr-FR"/>
              <a:t>Design de sondes</a:t>
            </a:r>
          </a:p>
        </p:txBody>
      </p:sp>
      <p:sp>
        <p:nvSpPr>
          <p:cNvPr id="161806" name="Rectangle 14"/>
          <p:cNvSpPr>
            <a:spLocks noChangeArrowheads="1"/>
          </p:cNvSpPr>
          <p:nvPr/>
        </p:nvSpPr>
        <p:spPr bwMode="auto">
          <a:xfrm rot="16200000">
            <a:off x="-503237" y="2019300"/>
            <a:ext cx="1538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3. Actichip</a:t>
            </a:r>
          </a:p>
        </p:txBody>
      </p:sp>
      <p:sp>
        <p:nvSpPr>
          <p:cNvPr id="161807" name="Rectangle 15"/>
          <p:cNvSpPr>
            <a:spLocks noChangeArrowheads="1"/>
          </p:cNvSpPr>
          <p:nvPr/>
        </p:nvSpPr>
        <p:spPr bwMode="auto">
          <a:xfrm>
            <a:off x="2643188" y="5410200"/>
            <a:ext cx="4900612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Importance de la validation de ces zones</a:t>
            </a:r>
          </a:p>
        </p:txBody>
      </p:sp>
      <p:pic>
        <p:nvPicPr>
          <p:cNvPr id="161808" name="Picture 16" descr="notific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5367338"/>
            <a:ext cx="406400" cy="406400"/>
          </a:xfrm>
          <a:prstGeom prst="rect">
            <a:avLst/>
          </a:prstGeom>
          <a:noFill/>
        </p:spPr>
      </p:pic>
      <p:sp>
        <p:nvSpPr>
          <p:cNvPr id="161809" name="Rectangle 17"/>
          <p:cNvSpPr>
            <a:spLocks noChangeArrowheads="1"/>
          </p:cNvSpPr>
          <p:nvPr/>
        </p:nvSpPr>
        <p:spPr bwMode="auto">
          <a:xfrm>
            <a:off x="466725" y="3733800"/>
            <a:ext cx="1066800" cy="152400"/>
          </a:xfrm>
          <a:prstGeom prst="rect">
            <a:avLst/>
          </a:prstGeom>
          <a:solidFill>
            <a:srgbClr val="0000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161810" name="Rectangle 18"/>
          <p:cNvSpPr>
            <a:spLocks noChangeArrowheads="1"/>
          </p:cNvSpPr>
          <p:nvPr/>
        </p:nvSpPr>
        <p:spPr bwMode="auto">
          <a:xfrm>
            <a:off x="152400" y="3962400"/>
            <a:ext cx="169545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&gt;80% Identité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1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1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1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7" grpId="0" animBg="1"/>
      <p:bldP spid="161798" grpId="0" animBg="1"/>
      <p:bldP spid="16180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021138" y="258763"/>
            <a:ext cx="2035175" cy="579437"/>
          </a:xfrm>
        </p:spPr>
        <p:txBody>
          <a:bodyPr/>
          <a:lstStyle/>
          <a:p>
            <a:r>
              <a:rPr lang="fr-FR"/>
              <a:t>CADO4MI</a:t>
            </a:r>
          </a:p>
        </p:txBody>
      </p:sp>
      <p:sp>
        <p:nvSpPr>
          <p:cNvPr id="174083" name="Rectangle 3"/>
          <p:cNvSpPr>
            <a:spLocks noChangeArrowheads="1"/>
          </p:cNvSpPr>
          <p:nvPr/>
        </p:nvSpPr>
        <p:spPr bwMode="auto">
          <a:xfrm rot="16200000">
            <a:off x="-503237" y="2019300"/>
            <a:ext cx="1538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3. Actichip</a:t>
            </a:r>
          </a:p>
        </p:txBody>
      </p:sp>
      <p:sp>
        <p:nvSpPr>
          <p:cNvPr id="174085" name="Rectangle 5"/>
          <p:cNvSpPr>
            <a:spLocks noChangeArrowheads="1"/>
          </p:cNvSpPr>
          <p:nvPr/>
        </p:nvSpPr>
        <p:spPr bwMode="auto">
          <a:xfrm>
            <a:off x="1295400" y="1157288"/>
            <a:ext cx="678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Création d’un logiciel de sélection de sondes (CADO4MI)</a:t>
            </a:r>
          </a:p>
        </p:txBody>
      </p:sp>
      <p:pic>
        <p:nvPicPr>
          <p:cNvPr id="174086" name="Picture 6"/>
          <p:cNvPicPr>
            <a:picLocks noChangeAspect="1" noChangeArrowheads="1"/>
          </p:cNvPicPr>
          <p:nvPr/>
        </p:nvPicPr>
        <p:blipFill>
          <a:blip r:embed="rId2" cstate="print"/>
          <a:srcRect l="716" t="14740" r="1901" b="6653"/>
          <a:stretch>
            <a:fillRect/>
          </a:stretch>
        </p:blipFill>
        <p:spPr bwMode="auto">
          <a:xfrm>
            <a:off x="2330450" y="1524000"/>
            <a:ext cx="6542088" cy="3068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74087" name="Rectangle 7"/>
          <p:cNvSpPr>
            <a:spLocks noChangeArrowheads="1"/>
          </p:cNvSpPr>
          <p:nvPr/>
        </p:nvSpPr>
        <p:spPr bwMode="auto">
          <a:xfrm>
            <a:off x="4953000" y="4016375"/>
            <a:ext cx="3660775" cy="3460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>
                <a:hlinkClick r:id="rId3"/>
              </a:rPr>
              <a:t>http://bips.u-strasbg.fr/CADO4MI</a:t>
            </a:r>
            <a:endParaRPr lang="fr-FR" sz="1600"/>
          </a:p>
        </p:txBody>
      </p:sp>
      <p:pic>
        <p:nvPicPr>
          <p:cNvPr id="174089" name="Picture 9" descr="RefSeq_bann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66975" y="5334000"/>
            <a:ext cx="4524375" cy="428625"/>
          </a:xfrm>
          <a:prstGeom prst="rect">
            <a:avLst/>
          </a:prstGeom>
          <a:noFill/>
        </p:spPr>
      </p:pic>
      <p:pic>
        <p:nvPicPr>
          <p:cNvPr id="174090" name="Picture 10" descr="unigene_bann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62200" y="5867400"/>
            <a:ext cx="4733925" cy="666750"/>
          </a:xfrm>
          <a:prstGeom prst="rect">
            <a:avLst/>
          </a:prstGeom>
          <a:noFill/>
        </p:spPr>
      </p:pic>
      <p:sp>
        <p:nvSpPr>
          <p:cNvPr id="174091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719138" y="4838700"/>
            <a:ext cx="7891462" cy="366713"/>
          </a:xfrm>
          <a:noFill/>
          <a:ln/>
        </p:spPr>
        <p:txBody>
          <a:bodyPr/>
          <a:lstStyle/>
          <a:p>
            <a:r>
              <a:rPr lang="fr-FR"/>
              <a:t>Utilisation de 2 banques nucléiques pour la validation des résultats</a:t>
            </a:r>
          </a:p>
        </p:txBody>
      </p:sp>
      <p:pic>
        <p:nvPicPr>
          <p:cNvPr id="174092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23938" y="1905000"/>
            <a:ext cx="1643062" cy="2743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74093" name="Rectangle 13"/>
          <p:cNvSpPr>
            <a:spLocks noChangeArrowheads="1"/>
          </p:cNvSpPr>
          <p:nvPr/>
        </p:nvSpPr>
        <p:spPr bwMode="auto">
          <a:xfrm>
            <a:off x="0" y="6600825"/>
            <a:ext cx="41417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000" b="1"/>
              <a:t>C</a:t>
            </a:r>
            <a:r>
              <a:rPr lang="fr-FR" sz="1000"/>
              <a:t>omputer </a:t>
            </a:r>
            <a:r>
              <a:rPr lang="fr-FR" sz="1000" b="1"/>
              <a:t>A</a:t>
            </a:r>
            <a:r>
              <a:rPr lang="fr-FR" sz="1000"/>
              <a:t>ssisted </a:t>
            </a:r>
            <a:r>
              <a:rPr lang="fr-FR" sz="1000" b="1"/>
              <a:t>D</a:t>
            </a:r>
            <a:r>
              <a:rPr lang="fr-FR" sz="1000"/>
              <a:t>esign of </a:t>
            </a:r>
            <a:r>
              <a:rPr lang="fr-FR" sz="1000" b="1"/>
              <a:t>O</a:t>
            </a:r>
            <a:r>
              <a:rPr lang="fr-FR" sz="1000"/>
              <a:t>ligonucleotide </a:t>
            </a:r>
            <a:r>
              <a:rPr lang="fr-FR" sz="1000" b="1"/>
              <a:t>For</a:t>
            </a:r>
            <a:r>
              <a:rPr lang="fr-FR" sz="1000"/>
              <a:t> </a:t>
            </a:r>
            <a:r>
              <a:rPr lang="fr-FR" sz="1000" b="1"/>
              <a:t>MI</a:t>
            </a:r>
            <a:r>
              <a:rPr lang="fr-FR" sz="1000"/>
              <a:t>croarray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4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1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014788" y="258763"/>
            <a:ext cx="2035175" cy="579437"/>
          </a:xfrm>
        </p:spPr>
        <p:txBody>
          <a:bodyPr/>
          <a:lstStyle/>
          <a:p>
            <a:r>
              <a:rPr lang="fr-FR"/>
              <a:t>CADO4MI</a:t>
            </a:r>
          </a:p>
        </p:txBody>
      </p:sp>
      <p:sp>
        <p:nvSpPr>
          <p:cNvPr id="169989" name="Rectangle 5"/>
          <p:cNvSpPr>
            <a:spLocks noChangeArrowheads="1"/>
          </p:cNvSpPr>
          <p:nvPr/>
        </p:nvSpPr>
        <p:spPr bwMode="auto">
          <a:xfrm>
            <a:off x="1371600" y="1295400"/>
            <a:ext cx="7302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Exemple de la sélection de sondes pour une isoforme d’actine</a:t>
            </a:r>
          </a:p>
        </p:txBody>
      </p:sp>
      <p:pic>
        <p:nvPicPr>
          <p:cNvPr id="169990" name="Picture 6" descr="CADO4MI_ColoringSche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10000"/>
            <a:ext cx="1652588" cy="609600"/>
          </a:xfrm>
          <a:prstGeom prst="rect">
            <a:avLst/>
          </a:prstGeom>
          <a:noFill/>
        </p:spPr>
      </p:pic>
      <p:pic>
        <p:nvPicPr>
          <p:cNvPr id="16999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1865313"/>
            <a:ext cx="6172200" cy="407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69992" name="Rectangle 8"/>
          <p:cNvSpPr>
            <a:spLocks noChangeArrowheads="1"/>
          </p:cNvSpPr>
          <p:nvPr/>
        </p:nvSpPr>
        <p:spPr bwMode="auto">
          <a:xfrm rot="16200000">
            <a:off x="-503237" y="2019300"/>
            <a:ext cx="1538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3. Actichip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7513" y="258763"/>
            <a:ext cx="4154487" cy="579437"/>
          </a:xfrm>
        </p:spPr>
        <p:txBody>
          <a:bodyPr/>
          <a:lstStyle/>
          <a:p>
            <a:r>
              <a:rPr lang="fr-FR"/>
              <a:t>Validation des sondes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52550" y="1143000"/>
            <a:ext cx="6961188" cy="336550"/>
          </a:xfrm>
        </p:spPr>
        <p:txBody>
          <a:bodyPr/>
          <a:lstStyle/>
          <a:p>
            <a:r>
              <a:rPr lang="fr-FR"/>
              <a:t>La spécificité de nos sondes a été validée par un test synthétique:</a:t>
            </a:r>
          </a:p>
        </p:txBody>
      </p:sp>
      <p:sp>
        <p:nvSpPr>
          <p:cNvPr id="200708" name="Rectangle 4"/>
          <p:cNvSpPr>
            <a:spLocks noChangeArrowheads="1"/>
          </p:cNvSpPr>
          <p:nvPr/>
        </p:nvSpPr>
        <p:spPr bwMode="auto">
          <a:xfrm>
            <a:off x="304800" y="4191000"/>
            <a:ext cx="5524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Comparaison entre 3 plateformes transcriptomiques</a:t>
            </a:r>
          </a:p>
        </p:txBody>
      </p:sp>
      <p:sp>
        <p:nvSpPr>
          <p:cNvPr id="200710" name="Rectangle 6"/>
          <p:cNvSpPr>
            <a:spLocks noChangeArrowheads="1"/>
          </p:cNvSpPr>
          <p:nvPr/>
        </p:nvSpPr>
        <p:spPr bwMode="auto">
          <a:xfrm rot="16200000">
            <a:off x="-503237" y="2019300"/>
            <a:ext cx="1538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3. Actichip</a:t>
            </a:r>
          </a:p>
        </p:txBody>
      </p:sp>
      <p:pic>
        <p:nvPicPr>
          <p:cNvPr id="200711" name="Picture 7" descr="Actichip_ProbesSpecificit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600200"/>
            <a:ext cx="4419600" cy="2439988"/>
          </a:xfrm>
          <a:prstGeom prst="rect">
            <a:avLst/>
          </a:prstGeom>
          <a:noFill/>
        </p:spPr>
      </p:pic>
      <p:graphicFrame>
        <p:nvGraphicFramePr>
          <p:cNvPr id="201309" name="Group 605"/>
          <p:cNvGraphicFramePr>
            <a:graphicFrameLocks noGrp="1"/>
          </p:cNvGraphicFramePr>
          <p:nvPr/>
        </p:nvGraphicFramePr>
        <p:xfrm>
          <a:off x="736600" y="4559300"/>
          <a:ext cx="7729538" cy="2194560"/>
        </p:xfrm>
        <a:graphic>
          <a:graphicData uri="http://schemas.openxmlformats.org/drawingml/2006/table">
            <a:tbl>
              <a:tblPr/>
              <a:tblGrid>
                <a:gridCol w="3200400"/>
                <a:gridCol w="673100"/>
                <a:gridCol w="782638"/>
                <a:gridCol w="673100"/>
                <a:gridCol w="744537"/>
                <a:gridCol w="673100"/>
                <a:gridCol w="982663"/>
              </a:tblGrid>
              <a:tr h="168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Actichip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Opéron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Affymetrix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MCF-7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Muscle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MCF-7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Muscle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MCF-7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Muscle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actine alpha 1 muscle squelettique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actine alpha 2 muscle lisse aortique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actine béta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actine alpha muscle cardiaque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/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/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actine gamma 1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actine gamma 2 muscle entérique lisse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0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1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227513" y="258763"/>
            <a:ext cx="1606550" cy="579437"/>
          </a:xfrm>
        </p:spPr>
        <p:txBody>
          <a:bodyPr/>
          <a:lstStyle/>
          <a:p>
            <a:r>
              <a:rPr lang="fr-FR"/>
              <a:t>Actichip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52550" y="1295400"/>
            <a:ext cx="7334250" cy="1301750"/>
          </a:xfrm>
        </p:spPr>
        <p:txBody>
          <a:bodyPr wrap="square"/>
          <a:lstStyle/>
          <a:p>
            <a:r>
              <a:rPr lang="fr-FR"/>
              <a:t>La première version exploitable d’Actichip</a:t>
            </a:r>
          </a:p>
          <a:p>
            <a:pPr lvl="1"/>
            <a:r>
              <a:rPr lang="fr-FR"/>
              <a:t>327 gènes correspondant au cœur du cytosquelette</a:t>
            </a:r>
          </a:p>
          <a:p>
            <a:pPr lvl="1"/>
            <a:r>
              <a:rPr lang="fr-FR"/>
              <a:t>355 sondes de 60 nucléotides de long sélectionnées par CADO4MI automatiquement</a:t>
            </a:r>
          </a:p>
        </p:txBody>
      </p:sp>
      <p:sp>
        <p:nvSpPr>
          <p:cNvPr id="190468" name="Rectangle 4"/>
          <p:cNvSpPr>
            <a:spLocks noChangeArrowheads="1"/>
          </p:cNvSpPr>
          <p:nvPr/>
        </p:nvSpPr>
        <p:spPr bwMode="auto">
          <a:xfrm>
            <a:off x="1352550" y="2830513"/>
            <a:ext cx="4435475" cy="10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Le set de sondes est caractérisé par: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Tm moyen de 91,8°C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%GC moyen de 50%</a:t>
            </a:r>
          </a:p>
        </p:txBody>
      </p:sp>
      <p:pic>
        <p:nvPicPr>
          <p:cNvPr id="190517" name="Picture 53" descr="Actichip_TmGCActichi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240213"/>
            <a:ext cx="7924800" cy="2236787"/>
          </a:xfrm>
          <a:prstGeom prst="rect">
            <a:avLst/>
          </a:prstGeom>
          <a:noFill/>
        </p:spPr>
      </p:pic>
      <p:sp>
        <p:nvSpPr>
          <p:cNvPr id="190518" name="Rectangle 54"/>
          <p:cNvSpPr>
            <a:spLocks noChangeArrowheads="1"/>
          </p:cNvSpPr>
          <p:nvPr/>
        </p:nvSpPr>
        <p:spPr bwMode="auto">
          <a:xfrm rot="16200000">
            <a:off x="-503237" y="2019300"/>
            <a:ext cx="1538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3. Actichip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85913" y="3352800"/>
            <a:ext cx="5972175" cy="366713"/>
          </a:xfrm>
        </p:spPr>
        <p:txBody>
          <a:bodyPr/>
          <a:lstStyle/>
          <a:p>
            <a:r>
              <a:rPr lang="fr-FR"/>
              <a:t>Application à l’étude du syndrome de Bardet-Biedl</a:t>
            </a:r>
          </a:p>
        </p:txBody>
      </p:sp>
      <p:sp>
        <p:nvSpPr>
          <p:cNvPr id="19968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6" name="Rectangle 4"/>
          <p:cNvSpPr>
            <a:spLocks noGrp="1" noChangeArrowheads="1"/>
          </p:cNvSpPr>
          <p:nvPr>
            <p:ph type="title"/>
          </p:nvPr>
        </p:nvSpPr>
        <p:spPr>
          <a:xfrm>
            <a:off x="2319338" y="258763"/>
            <a:ext cx="5438775" cy="579437"/>
          </a:xfrm>
        </p:spPr>
        <p:txBody>
          <a:bodyPr/>
          <a:lstStyle/>
          <a:p>
            <a:r>
              <a:rPr lang="fr-FR"/>
              <a:t>Le syndrome de Bardet-Biedl</a:t>
            </a:r>
          </a:p>
        </p:txBody>
      </p:sp>
      <p:sp>
        <p:nvSpPr>
          <p:cNvPr id="1873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143000" y="3606800"/>
            <a:ext cx="4656138" cy="2347913"/>
          </a:xfrm>
        </p:spPr>
        <p:txBody>
          <a:bodyPr/>
          <a:lstStyle/>
          <a:p>
            <a:r>
              <a:rPr lang="fr-FR"/>
              <a:t>Phénotypes cliniques:</a:t>
            </a:r>
          </a:p>
          <a:p>
            <a:pPr lvl="1"/>
            <a:r>
              <a:rPr lang="fr-FR"/>
              <a:t>Rétinopathie (retinitis pigmentosa)</a:t>
            </a:r>
          </a:p>
          <a:p>
            <a:pPr lvl="1"/>
            <a:r>
              <a:rPr lang="fr-FR"/>
              <a:t>Obésité</a:t>
            </a:r>
          </a:p>
          <a:p>
            <a:pPr lvl="1"/>
            <a:r>
              <a:rPr lang="fr-FR"/>
              <a:t>Polydactylie</a:t>
            </a:r>
          </a:p>
          <a:p>
            <a:pPr lvl="1"/>
            <a:r>
              <a:rPr lang="fr-FR"/>
              <a:t>Trouble cognitifs</a:t>
            </a:r>
          </a:p>
          <a:p>
            <a:pPr lvl="1"/>
            <a:r>
              <a:rPr lang="fr-FR"/>
              <a:t>Hypogonadisme</a:t>
            </a:r>
          </a:p>
          <a:p>
            <a:pPr lvl="1"/>
            <a:r>
              <a:rPr lang="fr-FR"/>
              <a:t>Anomalies rénales </a:t>
            </a:r>
          </a:p>
        </p:txBody>
      </p:sp>
      <p:sp>
        <p:nvSpPr>
          <p:cNvPr id="187398" name="Text Box 6"/>
          <p:cNvSpPr txBox="1">
            <a:spLocks noChangeArrowheads="1"/>
          </p:cNvSpPr>
          <p:nvPr/>
        </p:nvSpPr>
        <p:spPr bwMode="auto">
          <a:xfrm>
            <a:off x="6981825" y="3048000"/>
            <a:ext cx="1309688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400"/>
              <a:t>Rétinopathie</a:t>
            </a:r>
          </a:p>
        </p:txBody>
      </p:sp>
      <p:sp>
        <p:nvSpPr>
          <p:cNvPr id="187399" name="Text Box 7"/>
          <p:cNvSpPr txBox="1">
            <a:spLocks noChangeArrowheads="1"/>
          </p:cNvSpPr>
          <p:nvPr/>
        </p:nvSpPr>
        <p:spPr bwMode="auto">
          <a:xfrm>
            <a:off x="5029200" y="6172200"/>
            <a:ext cx="2185988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400"/>
              <a:t>Polydactylie et obésité</a:t>
            </a:r>
          </a:p>
        </p:txBody>
      </p:sp>
      <p:sp>
        <p:nvSpPr>
          <p:cNvPr id="187400" name="Rectangle 8"/>
          <p:cNvSpPr>
            <a:spLocks noChangeArrowheads="1"/>
          </p:cNvSpPr>
          <p:nvPr/>
        </p:nvSpPr>
        <p:spPr bwMode="auto">
          <a:xfrm>
            <a:off x="1143000" y="1524000"/>
            <a:ext cx="5078413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Maladie génétique: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Autosomique récessive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Rare (500 patients en France)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Hétérogène (9 gènes connus en 2005)</a:t>
            </a:r>
          </a:p>
        </p:txBody>
      </p:sp>
      <p:sp>
        <p:nvSpPr>
          <p:cNvPr id="187401" name="Rectangle 9"/>
          <p:cNvSpPr>
            <a:spLocks noChangeArrowheads="1"/>
          </p:cNvSpPr>
          <p:nvPr/>
        </p:nvSpPr>
        <p:spPr bwMode="auto">
          <a:xfrm rot="16200000">
            <a:off x="-242887" y="1849437"/>
            <a:ext cx="1017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4. BBS</a:t>
            </a:r>
          </a:p>
        </p:txBody>
      </p:sp>
      <p:pic>
        <p:nvPicPr>
          <p:cNvPr id="187403" name="Picture 11" descr="BBS_Phenotype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7900" y="4038600"/>
            <a:ext cx="1358900" cy="2438400"/>
          </a:xfrm>
          <a:prstGeom prst="rect">
            <a:avLst/>
          </a:prstGeom>
          <a:noFill/>
        </p:spPr>
      </p:pic>
      <p:pic>
        <p:nvPicPr>
          <p:cNvPr id="187404" name="Picture 12" descr="BBS_Phenotyp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9725" y="1371600"/>
            <a:ext cx="1997075" cy="1609725"/>
          </a:xfrm>
          <a:prstGeom prst="rect">
            <a:avLst/>
          </a:prstGeom>
          <a:noFill/>
        </p:spPr>
      </p:pic>
      <p:pic>
        <p:nvPicPr>
          <p:cNvPr id="187405" name="Picture 13" descr="BBS_Phenotype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9400" y="4572000"/>
            <a:ext cx="152400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8" name="Rectangle 6"/>
          <p:cNvSpPr>
            <a:spLocks noGrp="1" noChangeArrowheads="1"/>
          </p:cNvSpPr>
          <p:nvPr>
            <p:ph type="title"/>
          </p:nvPr>
        </p:nvSpPr>
        <p:spPr>
          <a:xfrm>
            <a:off x="2719388" y="258763"/>
            <a:ext cx="4625975" cy="579437"/>
          </a:xfrm>
        </p:spPr>
        <p:txBody>
          <a:bodyPr/>
          <a:lstStyle/>
          <a:p>
            <a:r>
              <a:rPr lang="fr-FR"/>
              <a:t>Une maladie hétérogène</a:t>
            </a:r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323975" y="1143000"/>
            <a:ext cx="2028825" cy="366713"/>
          </a:xfrm>
        </p:spPr>
        <p:txBody>
          <a:bodyPr/>
          <a:lstStyle/>
          <a:p>
            <a:r>
              <a:rPr lang="fr-FR"/>
              <a:t>Novembre 2005</a:t>
            </a:r>
          </a:p>
        </p:txBody>
      </p:sp>
      <p:graphicFrame>
        <p:nvGraphicFramePr>
          <p:cNvPr id="105799" name="Group 3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097317"/>
              </p:ext>
            </p:extLst>
          </p:nvPr>
        </p:nvGraphicFramePr>
        <p:xfrm>
          <a:off x="3962400" y="1206877"/>
          <a:ext cx="3989536" cy="2134404"/>
        </p:xfrm>
        <a:graphic>
          <a:graphicData uri="http://schemas.openxmlformats.org/drawingml/2006/table">
            <a:tbl>
              <a:tblPr/>
              <a:tblGrid>
                <a:gridCol w="437395"/>
                <a:gridCol w="824920"/>
                <a:gridCol w="437394"/>
                <a:gridCol w="2289827"/>
              </a:tblGrid>
              <a:tr h="3391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Gène</a:t>
                      </a:r>
                      <a:endParaRPr kumimoji="0" lang="fr-F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Localisation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génomique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Exon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Définition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BBS1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11q13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17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Bardet-Biedl syndrome 1 protein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BBS2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16q21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17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Bardet-Biedl syndrome 2 protein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BBS3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3p13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ADP-</a:t>
                      </a:r>
                      <a:r>
                        <a:rPr kumimoji="0" lang="fr-F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ribosylation</a:t>
                      </a:r>
                      <a:r>
                        <a:rPr kumimoji="0" lang="fr-F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factor-</a:t>
                      </a:r>
                      <a:r>
                        <a:rPr kumimoji="0" lang="fr-F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like</a:t>
                      </a:r>
                      <a:r>
                        <a:rPr kumimoji="0" lang="fr-F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6</a:t>
                      </a:r>
                      <a:endParaRPr kumimoji="0" lang="fr-F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BBS4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15q22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16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Bardet-Biedl syndrome 4 protein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BBS5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2q31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12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Bardet-Biedl syndrome 5 protein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BBS6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20p12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6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chaperonin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BBS7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4q27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Bardet-Biedl syndrome 7 protein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BBS8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14q32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15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Tetratricopeptide repeat protein 8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9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BBS9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7p14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25</a:t>
                      </a:r>
                      <a:endParaRPr kumimoji="0" lang="fr-FR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Parathyroid</a:t>
                      </a:r>
                      <a:r>
                        <a:rPr kumimoji="0" lang="fr-F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hormone-responsive B1</a:t>
                      </a:r>
                      <a:endParaRPr kumimoji="0" lang="fr-F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59843" marR="59843" marT="29922" marB="29922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5801" name="Picture 3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3477728"/>
            <a:ext cx="2540000" cy="232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5802" name="Rectangle 330"/>
          <p:cNvSpPr>
            <a:spLocks noChangeArrowheads="1"/>
          </p:cNvSpPr>
          <p:nvPr/>
        </p:nvSpPr>
        <p:spPr bwMode="auto">
          <a:xfrm>
            <a:off x="7159249" y="5805638"/>
            <a:ext cx="1756151" cy="30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0"/>
              </a:spcBef>
              <a:buSzTx/>
              <a:buFontTx/>
              <a:buNone/>
            </a:pPr>
            <a:r>
              <a:rPr lang="fr-FR" sz="1400"/>
              <a:t>Li </a:t>
            </a:r>
            <a:r>
              <a:rPr lang="fr-FR" sz="1400" i="1"/>
              <a:t>et al,</a:t>
            </a:r>
            <a:r>
              <a:rPr lang="fr-FR" sz="1400"/>
              <a:t> Cell 2004</a:t>
            </a:r>
          </a:p>
        </p:txBody>
      </p:sp>
      <p:sp>
        <p:nvSpPr>
          <p:cNvPr id="105803" name="Rectangle 331"/>
          <p:cNvSpPr>
            <a:spLocks noChangeArrowheads="1"/>
          </p:cNvSpPr>
          <p:nvPr/>
        </p:nvSpPr>
        <p:spPr bwMode="auto">
          <a:xfrm>
            <a:off x="434024" y="6320138"/>
            <a:ext cx="3175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Le BBS est une ciliopathie</a:t>
            </a:r>
          </a:p>
        </p:txBody>
      </p:sp>
      <p:sp>
        <p:nvSpPr>
          <p:cNvPr id="105804" name="Rectangle 332"/>
          <p:cNvSpPr>
            <a:spLocks noChangeArrowheads="1"/>
          </p:cNvSpPr>
          <p:nvPr/>
        </p:nvSpPr>
        <p:spPr bwMode="auto">
          <a:xfrm>
            <a:off x="434024" y="4370848"/>
            <a:ext cx="5122863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dirty="0"/>
              <a:t>Génomique comparative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 dirty="0"/>
              <a:t>Question simple: Quels sont les gènes </a:t>
            </a:r>
          </a:p>
          <a:p>
            <a:pPr marL="452438" lvl="1" indent="-184150">
              <a:buClr>
                <a:schemeClr val="accent2"/>
              </a:buClr>
            </a:pPr>
            <a:r>
              <a:rPr lang="fr-FR" dirty="0"/>
              <a:t>   impliqués dans le cil?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 dirty="0"/>
              <a:t>Soustraction de génomes</a:t>
            </a:r>
          </a:p>
        </p:txBody>
      </p:sp>
      <p:sp>
        <p:nvSpPr>
          <p:cNvPr id="105805" name="Rectangle 333"/>
          <p:cNvSpPr>
            <a:spLocks noChangeArrowheads="1"/>
          </p:cNvSpPr>
          <p:nvPr/>
        </p:nvSpPr>
        <p:spPr bwMode="auto">
          <a:xfrm>
            <a:off x="1029336" y="3342608"/>
            <a:ext cx="39322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dirty="0"/>
              <a:t>Quel est le lien entre ces gènes?</a:t>
            </a:r>
          </a:p>
        </p:txBody>
      </p:sp>
      <p:sp>
        <p:nvSpPr>
          <p:cNvPr id="105806" name="Rectangle 334"/>
          <p:cNvSpPr>
            <a:spLocks noChangeArrowheads="1"/>
          </p:cNvSpPr>
          <p:nvPr/>
        </p:nvSpPr>
        <p:spPr bwMode="auto">
          <a:xfrm>
            <a:off x="434024" y="5848650"/>
            <a:ext cx="45005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Liste de gènes enrichie en gènes BBS</a:t>
            </a:r>
          </a:p>
        </p:txBody>
      </p:sp>
      <p:sp>
        <p:nvSpPr>
          <p:cNvPr id="105808" name="Rectangle 336"/>
          <p:cNvSpPr>
            <a:spLocks noChangeArrowheads="1"/>
          </p:cNvSpPr>
          <p:nvPr/>
        </p:nvSpPr>
        <p:spPr bwMode="auto">
          <a:xfrm rot="16200000">
            <a:off x="-242887" y="1849437"/>
            <a:ext cx="1017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4. BBS</a:t>
            </a:r>
          </a:p>
        </p:txBody>
      </p:sp>
      <p:sp>
        <p:nvSpPr>
          <p:cNvPr id="105809" name="Rectangle 337"/>
          <p:cNvSpPr>
            <a:spLocks noChangeArrowheads="1"/>
          </p:cNvSpPr>
          <p:nvPr/>
        </p:nvSpPr>
        <p:spPr bwMode="auto">
          <a:xfrm>
            <a:off x="6545263" y="6096000"/>
            <a:ext cx="2370137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SzTx/>
              <a:buFontTx/>
              <a:buNone/>
            </a:pPr>
            <a:r>
              <a:rPr lang="fr-FR" sz="1400"/>
              <a:t>Chiang </a:t>
            </a:r>
            <a:r>
              <a:rPr lang="fr-FR" sz="1400" i="1"/>
              <a:t>et al,</a:t>
            </a:r>
            <a:r>
              <a:rPr lang="fr-FR" sz="1400"/>
              <a:t> AJHG 2004</a:t>
            </a:r>
          </a:p>
        </p:txBody>
      </p:sp>
      <p:sp>
        <p:nvSpPr>
          <p:cNvPr id="105811" name="Rectangle 339"/>
          <p:cNvSpPr>
            <a:spLocks noChangeArrowheads="1"/>
          </p:cNvSpPr>
          <p:nvPr/>
        </p:nvSpPr>
        <p:spPr bwMode="auto">
          <a:xfrm>
            <a:off x="6256338" y="6400800"/>
            <a:ext cx="2659062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SzTx/>
              <a:buFontTx/>
              <a:buNone/>
            </a:pPr>
            <a:r>
              <a:rPr lang="fr-FR" sz="1400"/>
              <a:t>Nishimura </a:t>
            </a:r>
            <a:r>
              <a:rPr lang="fr-FR" sz="1400" i="1"/>
              <a:t>et al,</a:t>
            </a:r>
            <a:r>
              <a:rPr lang="fr-FR" sz="1400"/>
              <a:t> AJHG 2005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10579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59259E-6 L 0.20833 -0.16991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1057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00" y="-8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5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5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5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5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5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5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803" grpId="0"/>
      <p:bldP spid="105804" grpId="0"/>
      <p:bldP spid="105805" grpId="0"/>
      <p:bldP spid="105806" grpId="0"/>
      <p:bldP spid="105809" grpId="0"/>
      <p:bldP spid="1058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368550" y="258763"/>
            <a:ext cx="5348288" cy="579437"/>
          </a:xfrm>
        </p:spPr>
        <p:txBody>
          <a:bodyPr/>
          <a:lstStyle/>
          <a:p>
            <a:r>
              <a:rPr lang="fr-FR"/>
              <a:t>Le cytosquelette, généralités</a:t>
            </a:r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 rot="16200000">
            <a:off x="-1051719" y="1818482"/>
            <a:ext cx="2632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1. Le cytosquelette</a:t>
            </a:r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5400" y="1385888"/>
            <a:ext cx="6480175" cy="366712"/>
          </a:xfrm>
        </p:spPr>
        <p:txBody>
          <a:bodyPr/>
          <a:lstStyle/>
          <a:p>
            <a:r>
              <a:rPr lang="fr-FR"/>
              <a:t>Le cytosquelette est un élément essentiel des cellules:</a:t>
            </a:r>
          </a:p>
        </p:txBody>
      </p:sp>
      <p:pic>
        <p:nvPicPr>
          <p:cNvPr id="83973" name="Picture 5" descr="07-07-AnimalCell-NL"/>
          <p:cNvPicPr>
            <a:picLocks noChangeAspect="1" noChangeArrowheads="1"/>
          </p:cNvPicPr>
          <p:nvPr/>
        </p:nvPicPr>
        <p:blipFill>
          <a:blip r:embed="rId3" cstate="print"/>
          <a:srcRect l="12997" t="1862" r="30013" b="16112"/>
          <a:stretch>
            <a:fillRect/>
          </a:stretch>
        </p:blipFill>
        <p:spPr bwMode="auto">
          <a:xfrm>
            <a:off x="4495800" y="2290763"/>
            <a:ext cx="4648200" cy="456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81" name="Rectangle 13"/>
          <p:cNvSpPr>
            <a:spLocks noChangeArrowheads="1"/>
          </p:cNvSpPr>
          <p:nvPr/>
        </p:nvSpPr>
        <p:spPr bwMode="auto">
          <a:xfrm>
            <a:off x="1255713" y="2635250"/>
            <a:ext cx="6324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Réparti dans l’ensemble de la cellule (cytoplasme et noyau)</a:t>
            </a:r>
          </a:p>
        </p:txBody>
      </p:sp>
      <p:sp>
        <p:nvSpPr>
          <p:cNvPr id="83982" name="Rectangle 14"/>
          <p:cNvSpPr>
            <a:spLocks noChangeArrowheads="1"/>
          </p:cNvSpPr>
          <p:nvPr/>
        </p:nvSpPr>
        <p:spPr bwMode="auto">
          <a:xfrm>
            <a:off x="152400" y="3810000"/>
            <a:ext cx="4751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Composant de structures cellulaires</a:t>
            </a:r>
          </a:p>
        </p:txBody>
      </p:sp>
      <p:sp>
        <p:nvSpPr>
          <p:cNvPr id="83986" name="Rectangle 18"/>
          <p:cNvSpPr>
            <a:spLocks noChangeArrowheads="1"/>
          </p:cNvSpPr>
          <p:nvPr/>
        </p:nvSpPr>
        <p:spPr bwMode="auto">
          <a:xfrm>
            <a:off x="152400" y="4586288"/>
            <a:ext cx="29225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Spécificité tissulaire</a:t>
            </a:r>
          </a:p>
        </p:txBody>
      </p:sp>
      <p:sp>
        <p:nvSpPr>
          <p:cNvPr id="83987" name="Rectangle 19"/>
          <p:cNvSpPr>
            <a:spLocks noChangeArrowheads="1"/>
          </p:cNvSpPr>
          <p:nvPr/>
        </p:nvSpPr>
        <p:spPr bwMode="auto">
          <a:xfrm>
            <a:off x="152400" y="5302250"/>
            <a:ext cx="426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Responsable de nombreuses pathologies humaines</a:t>
            </a:r>
          </a:p>
        </p:txBody>
      </p:sp>
      <p:sp>
        <p:nvSpPr>
          <p:cNvPr id="83992" name="Rectangle 24"/>
          <p:cNvSpPr>
            <a:spLocks noChangeArrowheads="1"/>
          </p:cNvSpPr>
          <p:nvPr/>
        </p:nvSpPr>
        <p:spPr bwMode="auto">
          <a:xfrm>
            <a:off x="1255713" y="1949450"/>
            <a:ext cx="6364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Système ancien présent de la bactérie à l’Homme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3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3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81" grpId="0"/>
      <p:bldP spid="83982" grpId="0"/>
      <p:bldP spid="83986" grpId="0"/>
      <p:bldP spid="8398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599" name="Group 15"/>
          <p:cNvGrpSpPr>
            <a:grpSpLocks/>
          </p:cNvGrpSpPr>
          <p:nvPr/>
        </p:nvGrpSpPr>
        <p:grpSpPr bwMode="auto">
          <a:xfrm>
            <a:off x="4076700" y="1104900"/>
            <a:ext cx="4762500" cy="3048000"/>
            <a:chOff x="2568" y="696"/>
            <a:chExt cx="3000" cy="1920"/>
          </a:xfrm>
        </p:grpSpPr>
        <p:pic>
          <p:nvPicPr>
            <p:cNvPr id="19558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68" y="696"/>
              <a:ext cx="3000" cy="1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95588" name="Oval 4"/>
            <p:cNvSpPr>
              <a:spLocks noChangeArrowheads="1"/>
            </p:cNvSpPr>
            <p:nvPr/>
          </p:nvSpPr>
          <p:spPr bwMode="auto">
            <a:xfrm rot="5400000">
              <a:off x="4176" y="1637"/>
              <a:ext cx="181" cy="91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955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295400" y="3443288"/>
            <a:ext cx="6357938" cy="1357312"/>
          </a:xfrm>
          <a:noFill/>
        </p:spPr>
        <p:txBody>
          <a:bodyPr/>
          <a:lstStyle/>
          <a:p>
            <a:r>
              <a:rPr lang="fr-FR"/>
              <a:t>Cartographie homozygote</a:t>
            </a:r>
          </a:p>
          <a:p>
            <a:pPr lvl="1"/>
            <a:r>
              <a:rPr lang="fr-FR"/>
              <a:t>2 familles consanguines </a:t>
            </a:r>
          </a:p>
          <a:p>
            <a:pPr lvl="1"/>
            <a:r>
              <a:rPr lang="fr-FR"/>
              <a:t>1 famille libanaise et 1 famille de gens du voyage</a:t>
            </a:r>
          </a:p>
          <a:p>
            <a:pPr lvl="1"/>
            <a:r>
              <a:rPr lang="fr-FR"/>
              <a:t>9 patients/10 patients</a:t>
            </a:r>
          </a:p>
        </p:txBody>
      </p:sp>
      <p:sp>
        <p:nvSpPr>
          <p:cNvPr id="195591" name="Rectangle 7"/>
          <p:cNvSpPr>
            <a:spLocks noGrp="1" noChangeArrowheads="1"/>
          </p:cNvSpPr>
          <p:nvPr>
            <p:ph type="title"/>
          </p:nvPr>
        </p:nvSpPr>
        <p:spPr>
          <a:xfrm>
            <a:off x="1976438" y="258763"/>
            <a:ext cx="6115050" cy="579437"/>
          </a:xfrm>
        </p:spPr>
        <p:txBody>
          <a:bodyPr/>
          <a:lstStyle/>
          <a:p>
            <a:r>
              <a:rPr lang="fr-FR"/>
              <a:t>Identification de nouveaux gènes</a:t>
            </a:r>
          </a:p>
        </p:txBody>
      </p:sp>
      <p:sp>
        <p:nvSpPr>
          <p:cNvPr id="195597" name="Rectangle 13"/>
          <p:cNvSpPr>
            <a:spLocks noChangeArrowheads="1"/>
          </p:cNvSpPr>
          <p:nvPr/>
        </p:nvSpPr>
        <p:spPr bwMode="auto">
          <a:xfrm>
            <a:off x="1295400" y="5221288"/>
            <a:ext cx="5940425" cy="102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2 zones chromosomiques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Chromosome 12 - 8,7 Mb contenant 23 gènes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Chromosome 4 – 6,4 Mb contenant 46 gènes</a:t>
            </a:r>
          </a:p>
        </p:txBody>
      </p:sp>
      <p:sp>
        <p:nvSpPr>
          <p:cNvPr id="195598" name="Rectangle 14"/>
          <p:cNvSpPr>
            <a:spLocks noChangeArrowheads="1"/>
          </p:cNvSpPr>
          <p:nvPr/>
        </p:nvSpPr>
        <p:spPr bwMode="auto">
          <a:xfrm rot="16200000">
            <a:off x="-242887" y="1849437"/>
            <a:ext cx="1017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4. BBS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038600" y="258763"/>
            <a:ext cx="1989138" cy="579437"/>
          </a:xfrm>
        </p:spPr>
        <p:txBody>
          <a:bodyPr/>
          <a:lstStyle/>
          <a:p>
            <a:r>
              <a:rPr lang="fr-FR"/>
              <a:t>Les cibles</a:t>
            </a:r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157288"/>
            <a:ext cx="7007225" cy="923925"/>
          </a:xfrm>
        </p:spPr>
        <p:txBody>
          <a:bodyPr/>
          <a:lstStyle/>
          <a:p>
            <a:r>
              <a:rPr lang="fr-FR"/>
              <a:t>Caractérisation des gènes cibles potentiels</a:t>
            </a:r>
          </a:p>
          <a:p>
            <a:pPr lvl="1"/>
            <a:r>
              <a:rPr lang="fr-FR" sz="1600"/>
              <a:t>Communs aux listes identifiées par la génomique comparative</a:t>
            </a:r>
          </a:p>
          <a:p>
            <a:pPr lvl="1"/>
            <a:r>
              <a:rPr lang="fr-FR" sz="1600"/>
              <a:t>Fonction compatible avec les cils ou les microtubules</a:t>
            </a:r>
          </a:p>
        </p:txBody>
      </p:sp>
      <p:graphicFrame>
        <p:nvGraphicFramePr>
          <p:cNvPr id="207182" name="Group 334"/>
          <p:cNvGraphicFramePr>
            <a:graphicFrameLocks noGrp="1"/>
          </p:cNvGraphicFramePr>
          <p:nvPr/>
        </p:nvGraphicFramePr>
        <p:xfrm>
          <a:off x="914400" y="2270125"/>
          <a:ext cx="7924800" cy="3321050"/>
        </p:xfrm>
        <a:graphic>
          <a:graphicData uri="http://schemas.openxmlformats.org/drawingml/2006/table">
            <a:tbl>
              <a:tblPr/>
              <a:tblGrid>
                <a:gridCol w="3352800"/>
                <a:gridCol w="609600"/>
                <a:gridCol w="3124200"/>
                <a:gridCol w="838200"/>
              </a:tblGrid>
              <a:tr h="2603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Chromosome 12 (BBS10)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Chromosome 4 (BBS12)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Gène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Mb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Gène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Mb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Ras-related protein Rab-21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70,4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BBS7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122,9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Tryptophan 5-monooxygenase 2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70,3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PRSS12 (Neurotrypsin)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119,4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TBC1 domain family member 15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70,5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SEC24D (Protein transport)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119,9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HIV-1 Rev binding protein 2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74,2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SPATA5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124,06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Loc387869 (similar to microtubule)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73,3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SPAF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124,07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Hypothetical protein FLJ23560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75,2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Fibronectin III like domain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122,2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Huntingtin-interacting protein 14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75,7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Hypothetical protein NP_689612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122,8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Synaptotagmin-1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77,8</a:t>
                      </a:r>
                    </a:p>
                  </a:txBody>
                  <a:tcPr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Hypothetical protein FLJ35630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rial" charset="0"/>
                        </a:rPr>
                        <a:t>123,9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7177" name="Rectangle 329"/>
          <p:cNvSpPr>
            <a:spLocks noChangeArrowheads="1"/>
          </p:cNvSpPr>
          <p:nvPr/>
        </p:nvSpPr>
        <p:spPr bwMode="auto">
          <a:xfrm>
            <a:off x="1066800" y="5715000"/>
            <a:ext cx="73310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Séquençage de ces gènes chez des patients a révélé BBS10 et BBS12</a:t>
            </a:r>
          </a:p>
        </p:txBody>
      </p:sp>
      <p:sp>
        <p:nvSpPr>
          <p:cNvPr id="207179" name="AutoShape 331"/>
          <p:cNvSpPr>
            <a:spLocks noChangeArrowheads="1"/>
          </p:cNvSpPr>
          <p:nvPr/>
        </p:nvSpPr>
        <p:spPr bwMode="auto">
          <a:xfrm>
            <a:off x="1095375" y="4711700"/>
            <a:ext cx="3733800" cy="241300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207180" name="AutoShape 332"/>
          <p:cNvSpPr>
            <a:spLocks noChangeArrowheads="1"/>
          </p:cNvSpPr>
          <p:nvPr/>
        </p:nvSpPr>
        <p:spPr bwMode="auto">
          <a:xfrm>
            <a:off x="4953000" y="5321300"/>
            <a:ext cx="3733800" cy="241300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207183" name="Rectangle 335"/>
          <p:cNvSpPr>
            <a:spLocks noChangeArrowheads="1"/>
          </p:cNvSpPr>
          <p:nvPr/>
        </p:nvSpPr>
        <p:spPr bwMode="auto">
          <a:xfrm>
            <a:off x="1066800" y="6248400"/>
            <a:ext cx="76374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BBS10 et BBS12 homologues de chaperonines de type II (comme BBS6)</a:t>
            </a:r>
          </a:p>
        </p:txBody>
      </p:sp>
      <p:sp>
        <p:nvSpPr>
          <p:cNvPr id="207184" name="Rectangle 336"/>
          <p:cNvSpPr>
            <a:spLocks noChangeArrowheads="1"/>
          </p:cNvSpPr>
          <p:nvPr/>
        </p:nvSpPr>
        <p:spPr bwMode="auto">
          <a:xfrm rot="16200000">
            <a:off x="-242887" y="1849437"/>
            <a:ext cx="1017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4. BBS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0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0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177" grpId="0"/>
      <p:bldP spid="207179" grpId="0" animBg="1"/>
      <p:bldP spid="207180" grpId="0" animBg="1"/>
      <p:bldP spid="20718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7" name="Rectangle 7"/>
          <p:cNvSpPr>
            <a:spLocks noGrp="1" noChangeArrowheads="1"/>
          </p:cNvSpPr>
          <p:nvPr>
            <p:ph type="title"/>
          </p:nvPr>
        </p:nvSpPr>
        <p:spPr>
          <a:xfrm>
            <a:off x="3668713" y="258763"/>
            <a:ext cx="2733675" cy="579437"/>
          </a:xfrm>
        </p:spPr>
        <p:txBody>
          <a:bodyPr/>
          <a:lstStyle/>
          <a:p>
            <a:r>
              <a:rPr lang="fr-FR"/>
              <a:t>Epidémiologie</a:t>
            </a:r>
          </a:p>
        </p:txBody>
      </p:sp>
      <p:sp>
        <p:nvSpPr>
          <p:cNvPr id="1075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600200" y="1295400"/>
            <a:ext cx="3181350" cy="366713"/>
          </a:xfrm>
        </p:spPr>
        <p:txBody>
          <a:bodyPr/>
          <a:lstStyle/>
          <a:p>
            <a:r>
              <a:rPr lang="fr-FR"/>
              <a:t>En 2005, 9 gènes connus.</a:t>
            </a:r>
          </a:p>
        </p:txBody>
      </p:sp>
      <p:pic>
        <p:nvPicPr>
          <p:cNvPr id="107534" name="Picture 14" descr="BBS_Camembert20052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743200"/>
            <a:ext cx="7110413" cy="2773363"/>
          </a:xfrm>
          <a:prstGeom prst="rect">
            <a:avLst/>
          </a:prstGeom>
          <a:noFill/>
        </p:spPr>
      </p:pic>
      <p:sp>
        <p:nvSpPr>
          <p:cNvPr id="107536" name="AutoShape 16"/>
          <p:cNvSpPr>
            <a:spLocks noChangeArrowheads="1"/>
          </p:cNvSpPr>
          <p:nvPr/>
        </p:nvSpPr>
        <p:spPr bwMode="auto">
          <a:xfrm>
            <a:off x="3525838" y="2316163"/>
            <a:ext cx="1635125" cy="3810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66CCFF">
                  <a:gamma/>
                  <a:shade val="46275"/>
                  <a:invGamma/>
                </a:srgbClr>
              </a:gs>
              <a:gs pos="50000">
                <a:srgbClr val="66CCFF"/>
              </a:gs>
              <a:gs pos="100000">
                <a:srgbClr val="66CCFF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107537" name="Rectangle 17"/>
          <p:cNvSpPr>
            <a:spLocks noChangeArrowheads="1"/>
          </p:cNvSpPr>
          <p:nvPr/>
        </p:nvSpPr>
        <p:spPr bwMode="auto">
          <a:xfrm>
            <a:off x="5715000" y="2324100"/>
            <a:ext cx="768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2006</a:t>
            </a:r>
          </a:p>
        </p:txBody>
      </p:sp>
      <p:sp>
        <p:nvSpPr>
          <p:cNvPr id="107538" name="Rectangle 18"/>
          <p:cNvSpPr>
            <a:spLocks noChangeArrowheads="1"/>
          </p:cNvSpPr>
          <p:nvPr/>
        </p:nvSpPr>
        <p:spPr bwMode="auto">
          <a:xfrm>
            <a:off x="2203450" y="2324100"/>
            <a:ext cx="768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2005</a:t>
            </a:r>
          </a:p>
        </p:txBody>
      </p:sp>
      <p:sp>
        <p:nvSpPr>
          <p:cNvPr id="107540" name="Rectangle 20"/>
          <p:cNvSpPr>
            <a:spLocks noChangeArrowheads="1"/>
          </p:cNvSpPr>
          <p:nvPr/>
        </p:nvSpPr>
        <p:spPr bwMode="auto">
          <a:xfrm>
            <a:off x="1600200" y="1676400"/>
            <a:ext cx="599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En 2006, 3 nouveaux gènes dont BBS10 et BBS12</a:t>
            </a:r>
          </a:p>
        </p:txBody>
      </p:sp>
      <p:sp>
        <p:nvSpPr>
          <p:cNvPr id="107541" name="Rectangle 21"/>
          <p:cNvSpPr>
            <a:spLocks noChangeArrowheads="1"/>
          </p:cNvSpPr>
          <p:nvPr/>
        </p:nvSpPr>
        <p:spPr bwMode="auto">
          <a:xfrm>
            <a:off x="762000" y="5486400"/>
            <a:ext cx="7772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BBS6, BBS10 et BBS12 définissent une nouvelle famille de gènes impliquée dans le BBS</a:t>
            </a:r>
          </a:p>
        </p:txBody>
      </p:sp>
      <p:sp>
        <p:nvSpPr>
          <p:cNvPr id="107542" name="Rectangle 22"/>
          <p:cNvSpPr>
            <a:spLocks noChangeArrowheads="1"/>
          </p:cNvSpPr>
          <p:nvPr/>
        </p:nvSpPr>
        <p:spPr bwMode="auto">
          <a:xfrm>
            <a:off x="4343400" y="2895600"/>
            <a:ext cx="2971800" cy="23622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07543" name="Rectangle 23"/>
          <p:cNvSpPr>
            <a:spLocks noChangeArrowheads="1"/>
          </p:cNvSpPr>
          <p:nvPr/>
        </p:nvSpPr>
        <p:spPr bwMode="auto">
          <a:xfrm rot="16200000">
            <a:off x="-242887" y="1849437"/>
            <a:ext cx="1017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4. BBS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75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7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7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7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6" grpId="0" animBg="1"/>
      <p:bldP spid="107537" grpId="0"/>
      <p:bldP spid="107540" grpId="0"/>
      <p:bldP spid="107541" grpId="0"/>
      <p:bldP spid="10754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322513" y="258763"/>
            <a:ext cx="5438775" cy="579437"/>
          </a:xfrm>
        </p:spPr>
        <p:txBody>
          <a:bodyPr/>
          <a:lstStyle/>
          <a:p>
            <a:r>
              <a:rPr lang="fr-FR"/>
              <a:t>Le syndrome de Bardet-Biedl</a:t>
            </a:r>
          </a:p>
        </p:txBody>
      </p:sp>
      <p:pic>
        <p:nvPicPr>
          <p:cNvPr id="152581" name="Picture 5" descr="BBS_MACS_Overvi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768475"/>
            <a:ext cx="6648450" cy="4860925"/>
          </a:xfrm>
          <a:prstGeom prst="rect">
            <a:avLst/>
          </a:prstGeom>
          <a:noFill/>
        </p:spPr>
      </p:pic>
      <p:sp>
        <p:nvSpPr>
          <p:cNvPr id="152583" name="Rectangle 7"/>
          <p:cNvSpPr>
            <a:spLocks noChangeArrowheads="1"/>
          </p:cNvSpPr>
          <p:nvPr/>
        </p:nvSpPr>
        <p:spPr bwMode="auto">
          <a:xfrm>
            <a:off x="2057400" y="1219200"/>
            <a:ext cx="5543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Alignement multiple des séquences protéiques</a:t>
            </a:r>
          </a:p>
        </p:txBody>
      </p:sp>
      <p:sp>
        <p:nvSpPr>
          <p:cNvPr id="152584" name="Rectangle 8"/>
          <p:cNvSpPr>
            <a:spLocks noChangeArrowheads="1"/>
          </p:cNvSpPr>
          <p:nvPr/>
        </p:nvSpPr>
        <p:spPr bwMode="auto">
          <a:xfrm>
            <a:off x="1371600" y="1981200"/>
            <a:ext cx="7315200" cy="12461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Recherche exhaustive de l’ensemble des séquences similaires à BBS10 et BBS12 dans la banque protéique (UniProt)</a:t>
            </a:r>
          </a:p>
          <a:p>
            <a:pPr>
              <a:buClr>
                <a:schemeClr val="tx2"/>
              </a:buClr>
            </a:pPr>
            <a:r>
              <a:rPr lang="fr-FR"/>
              <a:t>Prédiction de plusieurs gènes dans les génomes de certains eucaryotes</a:t>
            </a:r>
          </a:p>
        </p:txBody>
      </p:sp>
      <p:sp>
        <p:nvSpPr>
          <p:cNvPr id="152585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2757488" y="3671888"/>
            <a:ext cx="5370512" cy="1687512"/>
          </a:xfrm>
          <a:solidFill>
            <a:schemeClr val="bg1"/>
          </a:solidFill>
          <a:ln/>
        </p:spPr>
        <p:txBody>
          <a:bodyPr/>
          <a:lstStyle/>
          <a:p>
            <a:r>
              <a:rPr lang="fr-FR"/>
              <a:t>~300 séquences faiblement similaires</a:t>
            </a:r>
          </a:p>
          <a:p>
            <a:pPr lvl="1"/>
            <a:r>
              <a:rPr lang="fr-FR"/>
              <a:t>8 sous-unités de chaperonines de type II</a:t>
            </a:r>
          </a:p>
          <a:p>
            <a:pPr lvl="1"/>
            <a:r>
              <a:rPr lang="fr-FR"/>
              <a:t>BBS6</a:t>
            </a:r>
          </a:p>
          <a:p>
            <a:pPr lvl="1"/>
            <a:r>
              <a:rPr lang="fr-FR"/>
              <a:t>BBS10</a:t>
            </a:r>
          </a:p>
          <a:p>
            <a:pPr lvl="1"/>
            <a:r>
              <a:rPr lang="fr-FR"/>
              <a:t>BBS12</a:t>
            </a:r>
          </a:p>
        </p:txBody>
      </p:sp>
      <p:sp>
        <p:nvSpPr>
          <p:cNvPr id="152586" name="Rectangle 10"/>
          <p:cNvSpPr>
            <a:spLocks noChangeArrowheads="1"/>
          </p:cNvSpPr>
          <p:nvPr/>
        </p:nvSpPr>
        <p:spPr bwMode="auto">
          <a:xfrm>
            <a:off x="1752600" y="5576888"/>
            <a:ext cx="6438900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Homologie avec la famille des chaperonines de type II</a:t>
            </a:r>
          </a:p>
        </p:txBody>
      </p:sp>
      <p:sp>
        <p:nvSpPr>
          <p:cNvPr id="152587" name="Rectangle 11"/>
          <p:cNvSpPr>
            <a:spLocks noChangeArrowheads="1"/>
          </p:cNvSpPr>
          <p:nvPr/>
        </p:nvSpPr>
        <p:spPr bwMode="auto">
          <a:xfrm rot="16200000">
            <a:off x="-242887" y="1849437"/>
            <a:ext cx="1017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4. BBS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2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258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2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25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25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25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25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84" grpId="0" animBg="1"/>
      <p:bldP spid="152585" grpId="0" uiExpand="1" build="p" animBg="1"/>
      <p:bldP spid="15258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21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6538" y="4214813"/>
            <a:ext cx="458787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5722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9375" y="4267200"/>
            <a:ext cx="720725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5723" name="Picture 11"/>
          <p:cNvPicPr>
            <a:picLocks noChangeAspect="1" noChangeArrowheads="1"/>
          </p:cNvPicPr>
          <p:nvPr/>
        </p:nvPicPr>
        <p:blipFill>
          <a:blip r:embed="rId4" cstate="print"/>
          <a:srcRect l="11964" t="10797" r="14673" b="8386"/>
          <a:stretch>
            <a:fillRect/>
          </a:stretch>
        </p:blipFill>
        <p:spPr bwMode="auto">
          <a:xfrm>
            <a:off x="2233613" y="3352800"/>
            <a:ext cx="371475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5747" name="Group 35"/>
          <p:cNvGrpSpPr>
            <a:grpSpLocks/>
          </p:cNvGrpSpPr>
          <p:nvPr/>
        </p:nvGrpSpPr>
        <p:grpSpPr bwMode="auto">
          <a:xfrm>
            <a:off x="2095500" y="3352800"/>
            <a:ext cx="647700" cy="647700"/>
            <a:chOff x="529" y="1799"/>
            <a:chExt cx="408" cy="408"/>
          </a:xfrm>
        </p:grpSpPr>
        <p:sp>
          <p:nvSpPr>
            <p:cNvPr id="115724" name="Line 12"/>
            <p:cNvSpPr>
              <a:spLocks noChangeShapeType="1"/>
            </p:cNvSpPr>
            <p:nvPr/>
          </p:nvSpPr>
          <p:spPr bwMode="auto">
            <a:xfrm>
              <a:off x="529" y="1799"/>
              <a:ext cx="408" cy="408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5725" name="Line 13"/>
            <p:cNvSpPr>
              <a:spLocks noChangeShapeType="1"/>
            </p:cNvSpPr>
            <p:nvPr/>
          </p:nvSpPr>
          <p:spPr bwMode="auto">
            <a:xfrm rot="-5400000">
              <a:off x="529" y="1799"/>
              <a:ext cx="408" cy="408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15746" name="Group 34"/>
          <p:cNvGrpSpPr>
            <a:grpSpLocks/>
          </p:cNvGrpSpPr>
          <p:nvPr/>
        </p:nvGrpSpPr>
        <p:grpSpPr bwMode="auto">
          <a:xfrm>
            <a:off x="2682875" y="4191000"/>
            <a:ext cx="647700" cy="647700"/>
            <a:chOff x="529" y="2178"/>
            <a:chExt cx="408" cy="408"/>
          </a:xfrm>
        </p:grpSpPr>
        <p:sp>
          <p:nvSpPr>
            <p:cNvPr id="115726" name="Line 14"/>
            <p:cNvSpPr>
              <a:spLocks noChangeShapeType="1"/>
            </p:cNvSpPr>
            <p:nvPr/>
          </p:nvSpPr>
          <p:spPr bwMode="auto">
            <a:xfrm>
              <a:off x="529" y="2178"/>
              <a:ext cx="408" cy="408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5727" name="Line 15"/>
            <p:cNvSpPr>
              <a:spLocks noChangeShapeType="1"/>
            </p:cNvSpPr>
            <p:nvPr/>
          </p:nvSpPr>
          <p:spPr bwMode="auto">
            <a:xfrm rot="-5400000">
              <a:off x="529" y="2178"/>
              <a:ext cx="408" cy="408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15748" name="Group 36"/>
          <p:cNvGrpSpPr>
            <a:grpSpLocks/>
          </p:cNvGrpSpPr>
          <p:nvPr/>
        </p:nvGrpSpPr>
        <p:grpSpPr bwMode="auto">
          <a:xfrm>
            <a:off x="1425575" y="4152900"/>
            <a:ext cx="647700" cy="647700"/>
            <a:chOff x="529" y="2616"/>
            <a:chExt cx="408" cy="408"/>
          </a:xfrm>
        </p:grpSpPr>
        <p:sp>
          <p:nvSpPr>
            <p:cNvPr id="115728" name="Line 16"/>
            <p:cNvSpPr>
              <a:spLocks noChangeShapeType="1"/>
            </p:cNvSpPr>
            <p:nvPr/>
          </p:nvSpPr>
          <p:spPr bwMode="auto">
            <a:xfrm>
              <a:off x="529" y="2616"/>
              <a:ext cx="408" cy="408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5729" name="Line 17"/>
            <p:cNvSpPr>
              <a:spLocks noChangeShapeType="1"/>
            </p:cNvSpPr>
            <p:nvPr/>
          </p:nvSpPr>
          <p:spPr bwMode="auto">
            <a:xfrm rot="-5400000">
              <a:off x="529" y="2616"/>
              <a:ext cx="408" cy="408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15731" name="Picture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35875" y="3505200"/>
            <a:ext cx="36512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5732" name="Picture 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97475" y="4114800"/>
            <a:ext cx="360363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5733" name="Picture 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6275" y="3429000"/>
            <a:ext cx="4095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5734" name="Picture 2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59475" y="3505200"/>
            <a:ext cx="57467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5735" name="Picture 2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9275" y="3886200"/>
            <a:ext cx="503238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5736" name="Picture 24"/>
          <p:cNvPicPr>
            <a:picLocks noChangeAspect="1" noChangeArrowheads="1"/>
          </p:cNvPicPr>
          <p:nvPr/>
        </p:nvPicPr>
        <p:blipFill>
          <a:blip r:embed="rId10" cstate="print"/>
          <a:srcRect l="48106"/>
          <a:stretch>
            <a:fillRect/>
          </a:stretch>
        </p:blipFill>
        <p:spPr bwMode="auto">
          <a:xfrm>
            <a:off x="5883275" y="4191000"/>
            <a:ext cx="5048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5737" name="Picture 2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483475" y="4038600"/>
            <a:ext cx="360363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5738" name="Picture 2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49675" y="4267200"/>
            <a:ext cx="576263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5739" name="Picture 2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569075" y="3962400"/>
            <a:ext cx="431800" cy="32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5740" name="Picture 28"/>
          <p:cNvPicPr>
            <a:picLocks noChangeAspect="1" noChangeArrowheads="1"/>
          </p:cNvPicPr>
          <p:nvPr/>
        </p:nvPicPr>
        <p:blipFill>
          <a:blip r:embed="rId14" cstate="print"/>
          <a:srcRect r="-7086" b="19527"/>
          <a:stretch>
            <a:fillRect/>
          </a:stretch>
        </p:blipFill>
        <p:spPr bwMode="auto">
          <a:xfrm>
            <a:off x="5045075" y="3429000"/>
            <a:ext cx="36036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5741" name="Picture 2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673475" y="3505200"/>
            <a:ext cx="35242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5743" name="Rectangle 31"/>
          <p:cNvSpPr>
            <a:spLocks noGrp="1" noChangeArrowheads="1"/>
          </p:cNvSpPr>
          <p:nvPr>
            <p:ph type="title"/>
          </p:nvPr>
        </p:nvSpPr>
        <p:spPr>
          <a:xfrm>
            <a:off x="2495550" y="258763"/>
            <a:ext cx="5078413" cy="579437"/>
          </a:xfrm>
        </p:spPr>
        <p:txBody>
          <a:bodyPr/>
          <a:lstStyle/>
          <a:p>
            <a:r>
              <a:rPr lang="fr-FR"/>
              <a:t>Distribution phylogénétique</a:t>
            </a:r>
          </a:p>
        </p:txBody>
      </p:sp>
      <p:sp>
        <p:nvSpPr>
          <p:cNvPr id="115752" name="Rectangle 40"/>
          <p:cNvSpPr>
            <a:spLocks noChangeArrowheads="1"/>
          </p:cNvSpPr>
          <p:nvPr/>
        </p:nvSpPr>
        <p:spPr bwMode="auto">
          <a:xfrm>
            <a:off x="1676400" y="2376488"/>
            <a:ext cx="69135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BBS10 et BBS12 sont restreints aux organismes vertébrés</a:t>
            </a:r>
          </a:p>
        </p:txBody>
      </p:sp>
      <p:sp>
        <p:nvSpPr>
          <p:cNvPr id="115754" name="Rectangle 42"/>
          <p:cNvSpPr>
            <a:spLocks noChangeArrowheads="1"/>
          </p:cNvSpPr>
          <p:nvPr/>
        </p:nvSpPr>
        <p:spPr bwMode="auto">
          <a:xfrm>
            <a:off x="1219200" y="5378450"/>
            <a:ext cx="7391400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Surprenant au regard des autres gènes BBS identifiés par la génomique comparative</a:t>
            </a:r>
          </a:p>
        </p:txBody>
      </p:sp>
      <p:pic>
        <p:nvPicPr>
          <p:cNvPr id="115755" name="Picture 43" descr="notification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62013" y="5335588"/>
            <a:ext cx="406400" cy="406400"/>
          </a:xfrm>
          <a:prstGeom prst="rect">
            <a:avLst/>
          </a:prstGeom>
          <a:noFill/>
        </p:spPr>
      </p:pic>
      <p:sp>
        <p:nvSpPr>
          <p:cNvPr id="115756" name="Line 44"/>
          <p:cNvSpPr>
            <a:spLocks noChangeShapeType="1"/>
          </p:cNvSpPr>
          <p:nvPr/>
        </p:nvSpPr>
        <p:spPr bwMode="auto">
          <a:xfrm>
            <a:off x="3581400" y="3200400"/>
            <a:ext cx="0" cy="1752600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115759" name="Rectangle 47"/>
          <p:cNvSpPr>
            <a:spLocks noChangeArrowheads="1"/>
          </p:cNvSpPr>
          <p:nvPr/>
        </p:nvSpPr>
        <p:spPr bwMode="auto">
          <a:xfrm>
            <a:off x="1676400" y="1835150"/>
            <a:ext cx="5683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Gènes non prédits dans la plupart des génomes</a:t>
            </a:r>
          </a:p>
        </p:txBody>
      </p:sp>
      <p:sp>
        <p:nvSpPr>
          <p:cNvPr id="115760" name="Rectangle 48"/>
          <p:cNvSpPr>
            <a:spLocks noChangeArrowheads="1"/>
          </p:cNvSpPr>
          <p:nvPr/>
        </p:nvSpPr>
        <p:spPr bwMode="auto">
          <a:xfrm>
            <a:off x="1676400" y="1295400"/>
            <a:ext cx="5857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Peu d’homologues dans les banques de protéines</a:t>
            </a:r>
          </a:p>
        </p:txBody>
      </p:sp>
      <p:pic>
        <p:nvPicPr>
          <p:cNvPr id="115761" name="Picture 49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295400" y="3429000"/>
            <a:ext cx="381000" cy="381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grpSp>
        <p:nvGrpSpPr>
          <p:cNvPr id="115762" name="Group 50"/>
          <p:cNvGrpSpPr>
            <a:grpSpLocks/>
          </p:cNvGrpSpPr>
          <p:nvPr/>
        </p:nvGrpSpPr>
        <p:grpSpPr bwMode="auto">
          <a:xfrm>
            <a:off x="1181100" y="3314700"/>
            <a:ext cx="647700" cy="647700"/>
            <a:chOff x="529" y="2616"/>
            <a:chExt cx="408" cy="408"/>
          </a:xfrm>
        </p:grpSpPr>
        <p:sp>
          <p:nvSpPr>
            <p:cNvPr id="115763" name="Line 51"/>
            <p:cNvSpPr>
              <a:spLocks noChangeShapeType="1"/>
            </p:cNvSpPr>
            <p:nvPr/>
          </p:nvSpPr>
          <p:spPr bwMode="auto">
            <a:xfrm>
              <a:off x="529" y="2616"/>
              <a:ext cx="408" cy="408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115764" name="Line 52"/>
            <p:cNvSpPr>
              <a:spLocks noChangeShapeType="1"/>
            </p:cNvSpPr>
            <p:nvPr/>
          </p:nvSpPr>
          <p:spPr bwMode="auto">
            <a:xfrm rot="-5400000">
              <a:off x="529" y="2616"/>
              <a:ext cx="408" cy="408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15765" name="Rectangle 53"/>
          <p:cNvSpPr>
            <a:spLocks noChangeArrowheads="1"/>
          </p:cNvSpPr>
          <p:nvPr/>
        </p:nvSpPr>
        <p:spPr bwMode="auto">
          <a:xfrm rot="16200000">
            <a:off x="-242887" y="1849437"/>
            <a:ext cx="1017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4. BBS</a:t>
            </a:r>
          </a:p>
        </p:txBody>
      </p:sp>
      <p:sp>
        <p:nvSpPr>
          <p:cNvPr id="115766" name="Rectangle 54"/>
          <p:cNvSpPr>
            <a:spLocks noChangeArrowheads="1"/>
          </p:cNvSpPr>
          <p:nvPr/>
        </p:nvSpPr>
        <p:spPr bwMode="auto">
          <a:xfrm>
            <a:off x="1219200" y="6064250"/>
            <a:ext cx="76200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Surprenant par rapport aux autres chaperonines de type II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5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5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5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5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5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5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5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5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5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15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5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15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15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15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5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5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5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5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52" grpId="0"/>
      <p:bldP spid="115754" grpId="0" animBg="1"/>
      <p:bldP spid="115756" grpId="0" animBg="1"/>
      <p:bldP spid="11576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9" name="Picture 3" descr="BBS_ChaperonineIetII"/>
          <p:cNvPicPr>
            <a:picLocks noChangeAspect="1" noChangeArrowheads="1"/>
          </p:cNvPicPr>
          <p:nvPr/>
        </p:nvPicPr>
        <p:blipFill>
          <a:blip r:embed="rId3" cstate="print"/>
          <a:srcRect t="37950"/>
          <a:stretch>
            <a:fillRect/>
          </a:stretch>
        </p:blipFill>
        <p:spPr bwMode="auto">
          <a:xfrm>
            <a:off x="2362200" y="2579688"/>
            <a:ext cx="5240338" cy="3363912"/>
          </a:xfrm>
          <a:prstGeom prst="rect">
            <a:avLst/>
          </a:prstGeom>
          <a:noFill/>
        </p:spPr>
      </p:pic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1735138" y="2300288"/>
            <a:ext cx="1295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SzTx/>
              <a:buFontTx/>
              <a:buNone/>
            </a:pPr>
            <a:r>
              <a:rPr lang="fr-FR">
                <a:latin typeface="Arial" charset="0"/>
              </a:rPr>
              <a:t>Type II</a:t>
            </a:r>
          </a:p>
        </p:txBody>
      </p:sp>
      <p:sp>
        <p:nvSpPr>
          <p:cNvPr id="111623" name="Rectangle 7"/>
          <p:cNvSpPr>
            <a:spLocks noGrp="1" noChangeArrowheads="1"/>
          </p:cNvSpPr>
          <p:nvPr>
            <p:ph type="title"/>
          </p:nvPr>
        </p:nvSpPr>
        <p:spPr>
          <a:xfrm>
            <a:off x="2449513" y="258763"/>
            <a:ext cx="5167312" cy="579437"/>
          </a:xfrm>
        </p:spPr>
        <p:txBody>
          <a:bodyPr/>
          <a:lstStyle/>
          <a:p>
            <a:r>
              <a:rPr lang="fr-FR"/>
              <a:t>Les chaperonines de type II</a:t>
            </a:r>
          </a:p>
        </p:txBody>
      </p:sp>
      <p:sp>
        <p:nvSpPr>
          <p:cNvPr id="111625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371600" y="1219200"/>
            <a:ext cx="7162800" cy="641350"/>
          </a:xfrm>
        </p:spPr>
        <p:txBody>
          <a:bodyPr wrap="square"/>
          <a:lstStyle/>
          <a:p>
            <a:r>
              <a:rPr lang="fr-FR"/>
              <a:t>Complexe protéique responsable de la structuration d’autres protéines</a:t>
            </a:r>
          </a:p>
        </p:txBody>
      </p:sp>
      <p:sp>
        <p:nvSpPr>
          <p:cNvPr id="111626" name="Rectangle 10"/>
          <p:cNvSpPr>
            <a:spLocks noChangeArrowheads="1"/>
          </p:cNvSpPr>
          <p:nvPr/>
        </p:nvSpPr>
        <p:spPr bwMode="auto">
          <a:xfrm rot="16200000">
            <a:off x="-242887" y="1849437"/>
            <a:ext cx="1017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4. BBS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3765550" y="1312863"/>
            <a:ext cx="757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fr-FR" sz="1400" b="1">
                <a:solidFill>
                  <a:srgbClr val="ECA414"/>
                </a:solidFill>
                <a:latin typeface="Arial" charset="0"/>
              </a:rPr>
              <a:t>BBS10</a:t>
            </a:r>
          </a:p>
        </p:txBody>
      </p:sp>
      <p:sp>
        <p:nvSpPr>
          <p:cNvPr id="114697" name="Rectangle 9"/>
          <p:cNvSpPr>
            <a:spLocks noChangeArrowheads="1"/>
          </p:cNvSpPr>
          <p:nvPr/>
        </p:nvSpPr>
        <p:spPr bwMode="auto">
          <a:xfrm>
            <a:off x="7575550" y="1312863"/>
            <a:ext cx="757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fr-FR" sz="1400" b="1">
                <a:solidFill>
                  <a:srgbClr val="ECA414"/>
                </a:solidFill>
                <a:latin typeface="Arial" charset="0"/>
              </a:rPr>
              <a:t>BBS12</a:t>
            </a:r>
          </a:p>
        </p:txBody>
      </p:sp>
      <p:sp>
        <p:nvSpPr>
          <p:cNvPr id="114698" name="Rectangle 10"/>
          <p:cNvSpPr>
            <a:spLocks noGrp="1" noChangeArrowheads="1"/>
          </p:cNvSpPr>
          <p:nvPr>
            <p:ph type="title"/>
          </p:nvPr>
        </p:nvSpPr>
        <p:spPr>
          <a:xfrm>
            <a:off x="3956050" y="258763"/>
            <a:ext cx="2146300" cy="579437"/>
          </a:xfrm>
        </p:spPr>
        <p:txBody>
          <a:bodyPr/>
          <a:lstStyle/>
          <a:p>
            <a:r>
              <a:rPr lang="fr-FR"/>
              <a:t>Modèle 3D</a:t>
            </a:r>
          </a:p>
        </p:txBody>
      </p:sp>
      <p:pic>
        <p:nvPicPr>
          <p:cNvPr id="114705" name="Picture 17" descr="BBS_MACS_Overvi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235075"/>
            <a:ext cx="6648450" cy="4860925"/>
          </a:xfrm>
          <a:prstGeom prst="rect">
            <a:avLst/>
          </a:prstGeom>
          <a:noFill/>
        </p:spPr>
      </p:pic>
      <p:sp>
        <p:nvSpPr>
          <p:cNvPr id="114706" name="Rectangle 18"/>
          <p:cNvSpPr>
            <a:spLocks noChangeArrowheads="1"/>
          </p:cNvSpPr>
          <p:nvPr/>
        </p:nvSpPr>
        <p:spPr bwMode="auto">
          <a:xfrm rot="16200000">
            <a:off x="-242887" y="1849437"/>
            <a:ext cx="1017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4. BBS</a:t>
            </a:r>
          </a:p>
        </p:txBody>
      </p:sp>
      <p:sp>
        <p:nvSpPr>
          <p:cNvPr id="114707" name="Rectangle 19"/>
          <p:cNvSpPr>
            <a:spLocks noChangeArrowheads="1"/>
          </p:cNvSpPr>
          <p:nvPr/>
        </p:nvSpPr>
        <p:spPr bwMode="auto">
          <a:xfrm>
            <a:off x="911225" y="2025650"/>
            <a:ext cx="7572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Alpha</a:t>
            </a:r>
          </a:p>
        </p:txBody>
      </p:sp>
      <p:sp>
        <p:nvSpPr>
          <p:cNvPr id="114708" name="Rectangle 20"/>
          <p:cNvSpPr>
            <a:spLocks noChangeArrowheads="1"/>
          </p:cNvSpPr>
          <p:nvPr/>
        </p:nvSpPr>
        <p:spPr bwMode="auto">
          <a:xfrm>
            <a:off x="1022350" y="2254250"/>
            <a:ext cx="6461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Béta</a:t>
            </a:r>
          </a:p>
        </p:txBody>
      </p:sp>
      <p:sp>
        <p:nvSpPr>
          <p:cNvPr id="114709" name="Rectangle 21"/>
          <p:cNvSpPr>
            <a:spLocks noChangeArrowheads="1"/>
          </p:cNvSpPr>
          <p:nvPr/>
        </p:nvSpPr>
        <p:spPr bwMode="auto">
          <a:xfrm>
            <a:off x="685800" y="3581400"/>
            <a:ext cx="9826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Gamma</a:t>
            </a:r>
          </a:p>
        </p:txBody>
      </p:sp>
      <p:sp>
        <p:nvSpPr>
          <p:cNvPr id="114710" name="Rectangle 22"/>
          <p:cNvSpPr>
            <a:spLocks noChangeArrowheads="1"/>
          </p:cNvSpPr>
          <p:nvPr/>
        </p:nvSpPr>
        <p:spPr bwMode="auto">
          <a:xfrm>
            <a:off x="949325" y="2635250"/>
            <a:ext cx="7191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Delta</a:t>
            </a:r>
          </a:p>
        </p:txBody>
      </p:sp>
      <p:sp>
        <p:nvSpPr>
          <p:cNvPr id="114711" name="Rectangle 23"/>
          <p:cNvSpPr>
            <a:spLocks noChangeArrowheads="1"/>
          </p:cNvSpPr>
          <p:nvPr/>
        </p:nvSpPr>
        <p:spPr bwMode="auto">
          <a:xfrm>
            <a:off x="758825" y="3070225"/>
            <a:ext cx="909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Epsilon</a:t>
            </a:r>
          </a:p>
        </p:txBody>
      </p:sp>
      <p:sp>
        <p:nvSpPr>
          <p:cNvPr id="114712" name="Rectangle 24"/>
          <p:cNvSpPr>
            <a:spLocks noChangeArrowheads="1"/>
          </p:cNvSpPr>
          <p:nvPr/>
        </p:nvSpPr>
        <p:spPr bwMode="auto">
          <a:xfrm>
            <a:off x="1022350" y="4572000"/>
            <a:ext cx="6461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Zéta</a:t>
            </a:r>
          </a:p>
        </p:txBody>
      </p:sp>
      <p:sp>
        <p:nvSpPr>
          <p:cNvPr id="114713" name="Rectangle 25"/>
          <p:cNvSpPr>
            <a:spLocks noChangeArrowheads="1"/>
          </p:cNvSpPr>
          <p:nvPr/>
        </p:nvSpPr>
        <p:spPr bwMode="auto">
          <a:xfrm>
            <a:off x="1154113" y="3886200"/>
            <a:ext cx="514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Eta</a:t>
            </a:r>
          </a:p>
        </p:txBody>
      </p:sp>
      <p:sp>
        <p:nvSpPr>
          <p:cNvPr id="114714" name="Rectangle 26"/>
          <p:cNvSpPr>
            <a:spLocks noChangeArrowheads="1"/>
          </p:cNvSpPr>
          <p:nvPr/>
        </p:nvSpPr>
        <p:spPr bwMode="auto">
          <a:xfrm>
            <a:off x="908050" y="4191000"/>
            <a:ext cx="760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Théta</a:t>
            </a:r>
          </a:p>
        </p:txBody>
      </p:sp>
      <p:sp>
        <p:nvSpPr>
          <p:cNvPr id="114715" name="Rectangle 27"/>
          <p:cNvSpPr>
            <a:spLocks noChangeArrowheads="1"/>
          </p:cNvSpPr>
          <p:nvPr/>
        </p:nvSpPr>
        <p:spPr bwMode="auto">
          <a:xfrm>
            <a:off x="674688" y="5257800"/>
            <a:ext cx="9937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Archées</a:t>
            </a:r>
          </a:p>
        </p:txBody>
      </p:sp>
      <p:sp>
        <p:nvSpPr>
          <p:cNvPr id="114717" name="AutoShape 29"/>
          <p:cNvSpPr>
            <a:spLocks noChangeArrowheads="1"/>
          </p:cNvSpPr>
          <p:nvPr/>
        </p:nvSpPr>
        <p:spPr bwMode="auto">
          <a:xfrm>
            <a:off x="6324600" y="1905000"/>
            <a:ext cx="152400" cy="3048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114718" name="AutoShape 30"/>
          <p:cNvSpPr>
            <a:spLocks noChangeArrowheads="1"/>
          </p:cNvSpPr>
          <p:nvPr/>
        </p:nvSpPr>
        <p:spPr bwMode="auto">
          <a:xfrm>
            <a:off x="3200400" y="1600200"/>
            <a:ext cx="152400" cy="3048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114719" name="AutoShape 31"/>
          <p:cNvSpPr>
            <a:spLocks noChangeArrowheads="1"/>
          </p:cNvSpPr>
          <p:nvPr/>
        </p:nvSpPr>
        <p:spPr bwMode="auto">
          <a:xfrm>
            <a:off x="3983038" y="1812925"/>
            <a:ext cx="152400" cy="3048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114720" name="AutoShape 32"/>
          <p:cNvSpPr>
            <a:spLocks noChangeArrowheads="1"/>
          </p:cNvSpPr>
          <p:nvPr/>
        </p:nvSpPr>
        <p:spPr bwMode="auto">
          <a:xfrm>
            <a:off x="7588250" y="1973263"/>
            <a:ext cx="152400" cy="3048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114721" name="Rectangle 33"/>
          <p:cNvSpPr>
            <a:spLocks noChangeArrowheads="1"/>
          </p:cNvSpPr>
          <p:nvPr/>
        </p:nvSpPr>
        <p:spPr bwMode="auto">
          <a:xfrm>
            <a:off x="1065213" y="1416050"/>
            <a:ext cx="6032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BBS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4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4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4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4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147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07" grpId="0"/>
      <p:bldP spid="114708" grpId="0"/>
      <p:bldP spid="114709" grpId="0"/>
      <p:bldP spid="114710" grpId="0"/>
      <p:bldP spid="114711" grpId="0"/>
      <p:bldP spid="114712" grpId="0"/>
      <p:bldP spid="114713" grpId="0"/>
      <p:bldP spid="114714" grpId="0"/>
      <p:bldP spid="114715" grpId="0"/>
      <p:bldP spid="114717" grpId="0" animBg="1"/>
      <p:bldP spid="114717" grpId="1" animBg="1"/>
      <p:bldP spid="114718" grpId="0" animBg="1"/>
      <p:bldP spid="114718" grpId="1" animBg="1"/>
      <p:bldP spid="114719" grpId="0" animBg="1"/>
      <p:bldP spid="114719" grpId="1" animBg="1"/>
      <p:bldP spid="114720" grpId="0" animBg="1"/>
      <p:bldP spid="114720" grpId="1" animBg="1"/>
      <p:bldP spid="11472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Figure1B_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8" y="1219200"/>
            <a:ext cx="3084512" cy="3806825"/>
          </a:xfrm>
          <a:prstGeom prst="rect">
            <a:avLst/>
          </a:prstGeom>
          <a:noFill/>
        </p:spPr>
      </p:pic>
      <p:pic>
        <p:nvPicPr>
          <p:cNvPr id="114695" name="Picture 7" descr="Figure_3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2200" y="1219200"/>
            <a:ext cx="3556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3765550" y="1312863"/>
            <a:ext cx="757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fr-FR" sz="1400" b="1">
                <a:solidFill>
                  <a:srgbClr val="ECA414"/>
                </a:solidFill>
                <a:latin typeface="Arial" charset="0"/>
              </a:rPr>
              <a:t>BBS10</a:t>
            </a:r>
          </a:p>
        </p:txBody>
      </p:sp>
      <p:sp>
        <p:nvSpPr>
          <p:cNvPr id="114697" name="Rectangle 9"/>
          <p:cNvSpPr>
            <a:spLocks noChangeArrowheads="1"/>
          </p:cNvSpPr>
          <p:nvPr/>
        </p:nvSpPr>
        <p:spPr bwMode="auto">
          <a:xfrm>
            <a:off x="7575550" y="1312863"/>
            <a:ext cx="757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spcBef>
                <a:spcPct val="0"/>
              </a:spcBef>
              <a:buSzTx/>
              <a:buFontTx/>
              <a:buNone/>
            </a:pPr>
            <a:r>
              <a:rPr lang="fr-FR" sz="1400" b="1">
                <a:solidFill>
                  <a:srgbClr val="ECA414"/>
                </a:solidFill>
                <a:latin typeface="Arial" charset="0"/>
              </a:rPr>
              <a:t>BBS12</a:t>
            </a:r>
          </a:p>
        </p:txBody>
      </p:sp>
      <p:sp>
        <p:nvSpPr>
          <p:cNvPr id="114698" name="Rectangle 10"/>
          <p:cNvSpPr>
            <a:spLocks noGrp="1" noChangeArrowheads="1"/>
          </p:cNvSpPr>
          <p:nvPr>
            <p:ph type="title"/>
          </p:nvPr>
        </p:nvSpPr>
        <p:spPr>
          <a:xfrm>
            <a:off x="3956050" y="258763"/>
            <a:ext cx="2146300" cy="579437"/>
          </a:xfrm>
        </p:spPr>
        <p:txBody>
          <a:bodyPr/>
          <a:lstStyle/>
          <a:p>
            <a:r>
              <a:rPr lang="fr-FR"/>
              <a:t>Modèle 3D</a:t>
            </a:r>
          </a:p>
        </p:txBody>
      </p:sp>
      <p:sp>
        <p:nvSpPr>
          <p:cNvPr id="114700" name="Rectangle 12"/>
          <p:cNvSpPr>
            <a:spLocks noChangeArrowheads="1"/>
          </p:cNvSpPr>
          <p:nvPr/>
        </p:nvSpPr>
        <p:spPr bwMode="auto">
          <a:xfrm>
            <a:off x="977900" y="5668963"/>
            <a:ext cx="3333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Nouveau domaine fonctionnel?</a:t>
            </a:r>
          </a:p>
        </p:txBody>
      </p:sp>
      <p:sp>
        <p:nvSpPr>
          <p:cNvPr id="114701" name="Rectangle 13"/>
          <p:cNvSpPr>
            <a:spLocks noChangeArrowheads="1"/>
          </p:cNvSpPr>
          <p:nvPr/>
        </p:nvSpPr>
        <p:spPr bwMode="auto">
          <a:xfrm>
            <a:off x="977900" y="6064250"/>
            <a:ext cx="7908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Capacité à s’associer au complexe canonique des chaperonines de type II ?</a:t>
            </a:r>
          </a:p>
        </p:txBody>
      </p:sp>
      <p:sp>
        <p:nvSpPr>
          <p:cNvPr id="114703" name="Rectangle 15"/>
          <p:cNvSpPr>
            <a:spLocks noChangeArrowheads="1"/>
          </p:cNvSpPr>
          <p:nvPr/>
        </p:nvSpPr>
        <p:spPr bwMode="auto">
          <a:xfrm>
            <a:off x="977900" y="5319713"/>
            <a:ext cx="5645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600"/>
              <a:t>Insertions localisées sur la même face de la molécule</a:t>
            </a:r>
          </a:p>
        </p:txBody>
      </p:sp>
      <p:sp>
        <p:nvSpPr>
          <p:cNvPr id="114706" name="Rectangle 18"/>
          <p:cNvSpPr>
            <a:spLocks noChangeArrowheads="1"/>
          </p:cNvSpPr>
          <p:nvPr/>
        </p:nvSpPr>
        <p:spPr bwMode="auto">
          <a:xfrm rot="16200000">
            <a:off x="-242887" y="1849437"/>
            <a:ext cx="1017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4. BBS</a:t>
            </a:r>
          </a:p>
        </p:txBody>
      </p:sp>
    </p:spTree>
    <p:extLst>
      <p:ext uri="{BB962C8B-B14F-4D97-AF65-F5344CB8AC3E}">
        <p14:creationId xmlns:p14="http://schemas.microsoft.com/office/powerpoint/2010/main" val="299980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4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4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4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4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00" grpId="0"/>
      <p:bldP spid="114701" grpId="0"/>
      <p:bldP spid="11470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BBS12_Fig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1600200"/>
            <a:ext cx="4572000" cy="5075238"/>
          </a:xfrm>
          <a:prstGeom prst="rect">
            <a:avLst/>
          </a:prstGeom>
          <a:noFill/>
        </p:spPr>
      </p:pic>
      <p:sp>
        <p:nvSpPr>
          <p:cNvPr id="117763" name="Rectangle 3"/>
          <p:cNvSpPr>
            <a:spLocks noChangeArrowheads="1"/>
          </p:cNvSpPr>
          <p:nvPr/>
        </p:nvSpPr>
        <p:spPr bwMode="auto">
          <a:xfrm>
            <a:off x="1143000" y="2473325"/>
            <a:ext cx="2971800" cy="762000"/>
          </a:xfrm>
          <a:prstGeom prst="rect">
            <a:avLst/>
          </a:prstGeom>
          <a:solidFill>
            <a:srgbClr val="C0C0C0">
              <a:alpha val="53999"/>
            </a:srgbClr>
          </a:solidFill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17765" name="Text Box 5"/>
          <p:cNvSpPr txBox="1">
            <a:spLocks noChangeArrowheads="1"/>
          </p:cNvSpPr>
          <p:nvPr/>
        </p:nvSpPr>
        <p:spPr bwMode="auto">
          <a:xfrm>
            <a:off x="1422400" y="1143000"/>
            <a:ext cx="37163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buSzTx/>
              <a:buFontTx/>
              <a:buNone/>
            </a:pPr>
            <a:r>
              <a:rPr lang="fr-FR" sz="1600"/>
              <a:t>Morpholinos dans le poisson-zèbre</a:t>
            </a:r>
          </a:p>
        </p:txBody>
      </p:sp>
      <p:sp>
        <p:nvSpPr>
          <p:cNvPr id="117766" name="Text Box 6"/>
          <p:cNvSpPr txBox="1">
            <a:spLocks noChangeArrowheads="1"/>
          </p:cNvSpPr>
          <p:nvPr/>
        </p:nvSpPr>
        <p:spPr bwMode="auto">
          <a:xfrm>
            <a:off x="1143000" y="2489200"/>
            <a:ext cx="29718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0"/>
              </a:spcBef>
              <a:buSzTx/>
              <a:buFontTx/>
              <a:buNone/>
            </a:pPr>
            <a:r>
              <a:rPr lang="fr-FR" sz="1400"/>
              <a:t>Morpholinos, sondes antisens, dirigée contre la région 5′ de la partie codante du gène.</a:t>
            </a:r>
          </a:p>
        </p:txBody>
      </p:sp>
      <p:sp>
        <p:nvSpPr>
          <p:cNvPr id="117767" name="Rectangle 7"/>
          <p:cNvSpPr>
            <a:spLocks noChangeArrowheads="1"/>
          </p:cNvSpPr>
          <p:nvPr/>
        </p:nvSpPr>
        <p:spPr bwMode="auto">
          <a:xfrm>
            <a:off x="107950" y="5421313"/>
            <a:ext cx="43116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spcBef>
                <a:spcPct val="0"/>
              </a:spcBef>
              <a:buSzTx/>
              <a:buFontTx/>
              <a:buNone/>
              <a:tabLst>
                <a:tab pos="180975" algn="l"/>
              </a:tabLst>
            </a:pPr>
            <a:r>
              <a:rPr lang="fr-FR" sz="1400"/>
              <a:t>(</a:t>
            </a:r>
            <a:r>
              <a:rPr lang="fr-FR" sz="1400" b="1"/>
              <a:t>B</a:t>
            </a:r>
            <a:r>
              <a:rPr lang="fr-FR" sz="1400"/>
              <a:t>) Interaction génétique entre BBS6, BBS10 et BBS12 augmente drastiquement la sévérité du phénotype. </a:t>
            </a:r>
          </a:p>
        </p:txBody>
      </p:sp>
      <p:sp>
        <p:nvSpPr>
          <p:cNvPr id="117768" name="Text Box 8"/>
          <p:cNvSpPr txBox="1">
            <a:spLocks noChangeArrowheads="1"/>
          </p:cNvSpPr>
          <p:nvPr/>
        </p:nvSpPr>
        <p:spPr bwMode="auto">
          <a:xfrm>
            <a:off x="3238500" y="1787525"/>
            <a:ext cx="1257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buSzTx/>
              <a:buFontTx/>
              <a:buNone/>
            </a:pPr>
            <a:r>
              <a:rPr lang="fr-FR" sz="1400"/>
              <a:t>Vue latérale</a:t>
            </a:r>
          </a:p>
        </p:txBody>
      </p:sp>
      <p:sp>
        <p:nvSpPr>
          <p:cNvPr id="117769" name="Text Box 9"/>
          <p:cNvSpPr txBox="1">
            <a:spLocks noChangeArrowheads="1"/>
          </p:cNvSpPr>
          <p:nvPr/>
        </p:nvSpPr>
        <p:spPr bwMode="auto">
          <a:xfrm>
            <a:off x="3259138" y="3540125"/>
            <a:ext cx="12366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buSzTx/>
              <a:buFontTx/>
              <a:buNone/>
            </a:pPr>
            <a:r>
              <a:rPr lang="fr-FR" sz="1400"/>
              <a:t>Vue dorsale</a:t>
            </a:r>
          </a:p>
        </p:txBody>
      </p:sp>
      <p:sp>
        <p:nvSpPr>
          <p:cNvPr id="117773" name="Rectangle 13"/>
          <p:cNvSpPr>
            <a:spLocks noChangeArrowheads="1"/>
          </p:cNvSpPr>
          <p:nvPr/>
        </p:nvSpPr>
        <p:spPr bwMode="auto">
          <a:xfrm>
            <a:off x="107950" y="4162425"/>
            <a:ext cx="43211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0"/>
              </a:spcBef>
              <a:buSzTx/>
              <a:buFontTx/>
              <a:buNone/>
            </a:pPr>
            <a:r>
              <a:rPr lang="fr-FR" sz="1400"/>
              <a:t>(</a:t>
            </a:r>
            <a:r>
              <a:rPr lang="fr-FR" sz="1400" b="1"/>
              <a:t>A</a:t>
            </a:r>
            <a:r>
              <a:rPr lang="fr-FR" sz="1400"/>
              <a:t>) Raccourcissement de l’axe de l’embryon, rétrécissement de l’axe dorsal, augmentation de la taille des somites, mauvaise définition des somites.</a:t>
            </a:r>
          </a:p>
        </p:txBody>
      </p:sp>
      <p:pic>
        <p:nvPicPr>
          <p:cNvPr id="117774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0"/>
            <a:ext cx="1066800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7776" name="Rectangle 16"/>
          <p:cNvSpPr>
            <a:spLocks noGrp="1" noChangeArrowheads="1"/>
          </p:cNvSpPr>
          <p:nvPr>
            <p:ph type="title"/>
          </p:nvPr>
        </p:nvSpPr>
        <p:spPr>
          <a:xfrm>
            <a:off x="3506788" y="258763"/>
            <a:ext cx="3048000" cy="579437"/>
          </a:xfrm>
        </p:spPr>
        <p:txBody>
          <a:bodyPr/>
          <a:lstStyle/>
          <a:p>
            <a:r>
              <a:rPr lang="fr-FR"/>
              <a:t>Test fonctionnel</a:t>
            </a:r>
          </a:p>
        </p:txBody>
      </p:sp>
      <p:sp>
        <p:nvSpPr>
          <p:cNvPr id="117777" name="Rectangle 17"/>
          <p:cNvSpPr>
            <a:spLocks noChangeArrowheads="1"/>
          </p:cNvSpPr>
          <p:nvPr/>
        </p:nvSpPr>
        <p:spPr bwMode="auto">
          <a:xfrm rot="16200000">
            <a:off x="-242887" y="1849437"/>
            <a:ext cx="10175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4. BBS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2428875" y="258763"/>
            <a:ext cx="5237163" cy="579437"/>
          </a:xfrm>
        </p:spPr>
        <p:txBody>
          <a:bodyPr/>
          <a:lstStyle/>
          <a:p>
            <a:r>
              <a:rPr lang="fr-FR"/>
              <a:t>Conclusions et perspectives</a:t>
            </a:r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90600" y="1447800"/>
            <a:ext cx="7315200" cy="641350"/>
          </a:xfrm>
          <a:noFill/>
        </p:spPr>
        <p:txBody>
          <a:bodyPr wrap="square"/>
          <a:lstStyle/>
          <a:p>
            <a:pPr lvl="1"/>
            <a:r>
              <a:rPr lang="fr-FR"/>
              <a:t>Le cytosquelette est un système complexe qui a révélé les limites de certaines applications en bioinformatique</a:t>
            </a:r>
          </a:p>
        </p:txBody>
      </p:sp>
      <p:sp>
        <p:nvSpPr>
          <p:cNvPr id="102407" name="Rectangle 7"/>
          <p:cNvSpPr>
            <a:spLocks noChangeArrowheads="1"/>
          </p:cNvSpPr>
          <p:nvPr/>
        </p:nvSpPr>
        <p:spPr bwMode="auto">
          <a:xfrm>
            <a:off x="990600" y="2432050"/>
            <a:ext cx="7086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Développement d’outils et de méthodes pour améliorer l’analyse et donc la compréhension du cytosquelette</a:t>
            </a:r>
          </a:p>
        </p:txBody>
      </p:sp>
      <p:sp>
        <p:nvSpPr>
          <p:cNvPr id="102412" name="Rectangle 12"/>
          <p:cNvSpPr>
            <a:spLocks noChangeArrowheads="1"/>
          </p:cNvSpPr>
          <p:nvPr/>
        </p:nvSpPr>
        <p:spPr bwMode="auto">
          <a:xfrm>
            <a:off x="990600" y="3417888"/>
            <a:ext cx="76247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Le cytosquelette est un véritable cas test en bioinformatique</a:t>
            </a:r>
          </a:p>
        </p:txBody>
      </p:sp>
      <p:sp>
        <p:nvSpPr>
          <p:cNvPr id="102413" name="Rectangle 13"/>
          <p:cNvSpPr>
            <a:spLocks noChangeArrowheads="1"/>
          </p:cNvSpPr>
          <p:nvPr/>
        </p:nvSpPr>
        <p:spPr bwMode="auto">
          <a:xfrm rot="16200000">
            <a:off x="-681831" y="1837531"/>
            <a:ext cx="1901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5. Conclusion</a:t>
            </a:r>
          </a:p>
        </p:txBody>
      </p:sp>
      <p:grpSp>
        <p:nvGrpSpPr>
          <p:cNvPr id="102416" name="Group 16"/>
          <p:cNvGrpSpPr>
            <a:grpSpLocks/>
          </p:cNvGrpSpPr>
          <p:nvPr/>
        </p:nvGrpSpPr>
        <p:grpSpPr bwMode="auto">
          <a:xfrm>
            <a:off x="990600" y="4129088"/>
            <a:ext cx="5951538" cy="2398712"/>
            <a:chOff x="624" y="2601"/>
            <a:chExt cx="3749" cy="1511"/>
          </a:xfrm>
        </p:grpSpPr>
        <p:sp>
          <p:nvSpPr>
            <p:cNvPr id="102408" name="Rectangle 8"/>
            <p:cNvSpPr>
              <a:spLocks noChangeArrowheads="1"/>
            </p:cNvSpPr>
            <p:nvPr/>
          </p:nvSpPr>
          <p:spPr bwMode="auto">
            <a:xfrm>
              <a:off x="624" y="2601"/>
              <a:ext cx="3522" cy="8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452438" lvl="1" indent="-184150">
                <a:buClr>
                  <a:schemeClr val="accent2"/>
                </a:buClr>
                <a:buFont typeface="Wingdings" pitchFamily="2" charset="2"/>
                <a:buChar char="l"/>
              </a:pPr>
              <a:r>
                <a:rPr lang="fr-FR"/>
                <a:t>Génomique comparative:</a:t>
              </a:r>
            </a:p>
            <a:p>
              <a:pPr marL="1619250" lvl="4" indent="-184150">
                <a:buClr>
                  <a:schemeClr val="tx2"/>
                </a:buClr>
                <a:buSzPct val="60000"/>
                <a:buFont typeface="Wingdings" pitchFamily="2" charset="2"/>
                <a:buChar char="¡"/>
              </a:pPr>
              <a:r>
                <a:rPr lang="fr-FR"/>
                <a:t>ComIcs est un outil fonctionnel</a:t>
              </a:r>
            </a:p>
            <a:p>
              <a:pPr marL="1619250" lvl="4" indent="-184150">
                <a:buClr>
                  <a:schemeClr val="tx2"/>
                </a:buClr>
                <a:buSzPct val="60000"/>
                <a:buFont typeface="Wingdings" pitchFamily="2" charset="2"/>
                <a:buChar char="¡"/>
              </a:pPr>
              <a:r>
                <a:rPr lang="fr-FR"/>
                <a:t>ARPAnno est disponible</a:t>
              </a:r>
            </a:p>
            <a:p>
              <a:pPr marL="1619250" lvl="4" indent="-184150">
                <a:buClr>
                  <a:schemeClr val="tx2"/>
                </a:buClr>
                <a:buSzPct val="60000"/>
                <a:buFont typeface="Wingdings" pitchFamily="2" charset="2"/>
                <a:buChar char="¡"/>
              </a:pPr>
              <a:r>
                <a:rPr lang="fr-FR"/>
                <a:t>Analyse globale du cytosquelette</a:t>
              </a:r>
            </a:p>
          </p:txBody>
        </p:sp>
        <p:sp>
          <p:nvSpPr>
            <p:cNvPr id="102415" name="Rectangle 15"/>
            <p:cNvSpPr>
              <a:spLocks noChangeArrowheads="1"/>
            </p:cNvSpPr>
            <p:nvPr/>
          </p:nvSpPr>
          <p:spPr bwMode="auto">
            <a:xfrm>
              <a:off x="912" y="3465"/>
              <a:ext cx="3461" cy="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452438" lvl="1" indent="-184150">
                <a:buClr>
                  <a:srgbClr val="FF9900"/>
                </a:buClr>
                <a:buFont typeface="Wingdings" pitchFamily="2" charset="2"/>
                <a:buChar char="l"/>
              </a:pPr>
              <a:r>
                <a:rPr lang="fr-FR"/>
                <a:t>Nouvelle génomique comparative:</a:t>
              </a:r>
            </a:p>
            <a:p>
              <a:pPr marL="1619250" lvl="4" indent="-184150">
                <a:buClr>
                  <a:srgbClr val="FF9900"/>
                </a:buClr>
                <a:buSzPct val="60000"/>
                <a:buFont typeface="Wingdings" pitchFamily="2" charset="2"/>
                <a:buChar char="¡"/>
              </a:pPr>
              <a:r>
                <a:rPr lang="fr-FR"/>
                <a:t>Validation au niveau génomique</a:t>
              </a:r>
            </a:p>
            <a:p>
              <a:pPr marL="1619250" lvl="4" indent="-184150">
                <a:buClr>
                  <a:srgbClr val="FF9900"/>
                </a:buClr>
                <a:buSzPct val="60000"/>
                <a:buFont typeface="Wingdings" pitchFamily="2" charset="2"/>
                <a:buChar char="¡"/>
              </a:pPr>
              <a:r>
                <a:rPr lang="fr-FR"/>
                <a:t>Alignement multiple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4210050" y="4926013"/>
            <a:ext cx="1258888" cy="3143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0"/>
              </a:spcBef>
              <a:buSzTx/>
              <a:buFontTx/>
              <a:buNone/>
            </a:pPr>
            <a:r>
              <a:rPr lang="en-GB" sz="1400" b="1"/>
              <a:t>FONCTION</a:t>
            </a:r>
            <a:endParaRPr lang="en-GB" sz="1400"/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533400" y="5638800"/>
            <a:ext cx="2174875" cy="346075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0"/>
              </a:spcBef>
              <a:buSzTx/>
              <a:buFontTx/>
              <a:buNone/>
            </a:pPr>
            <a:r>
              <a:rPr lang="fr-FR" sz="1600" b="1">
                <a:solidFill>
                  <a:srgbClr val="FFFF00"/>
                </a:solidFill>
              </a:rPr>
              <a:t>Motilité cellulaire</a:t>
            </a:r>
          </a:p>
        </p:txBody>
      </p:sp>
      <p:cxnSp>
        <p:nvCxnSpPr>
          <p:cNvPr id="75781" name="AutoShape 5"/>
          <p:cNvCxnSpPr>
            <a:cxnSpLocks noChangeShapeType="1"/>
            <a:stCxn id="75778" idx="1"/>
            <a:endCxn id="75780" idx="3"/>
          </p:cNvCxnSpPr>
          <p:nvPr/>
        </p:nvCxnSpPr>
        <p:spPr bwMode="auto">
          <a:xfrm flipH="1">
            <a:off x="2708275" y="5083175"/>
            <a:ext cx="1501775" cy="7286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766763" y="4876800"/>
            <a:ext cx="2208212" cy="346075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0"/>
              </a:spcBef>
              <a:buSzTx/>
              <a:buFontTx/>
              <a:buNone/>
            </a:pPr>
            <a:r>
              <a:rPr lang="fr-FR" sz="1600" b="1">
                <a:solidFill>
                  <a:srgbClr val="FFFF00"/>
                </a:solidFill>
              </a:rPr>
              <a:t>Polarité cellulaire</a:t>
            </a:r>
          </a:p>
        </p:txBody>
      </p:sp>
      <p:cxnSp>
        <p:nvCxnSpPr>
          <p:cNvPr id="75784" name="AutoShape 8"/>
          <p:cNvCxnSpPr>
            <a:cxnSpLocks noChangeShapeType="1"/>
            <a:stCxn id="75778" idx="1"/>
            <a:endCxn id="75783" idx="3"/>
          </p:cNvCxnSpPr>
          <p:nvPr/>
        </p:nvCxnSpPr>
        <p:spPr bwMode="auto">
          <a:xfrm flipH="1" flipV="1">
            <a:off x="2974975" y="5049838"/>
            <a:ext cx="1235075" cy="333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5786" name="Text Box 10"/>
          <p:cNvSpPr txBox="1">
            <a:spLocks noChangeArrowheads="1"/>
          </p:cNvSpPr>
          <p:nvPr/>
        </p:nvSpPr>
        <p:spPr bwMode="auto">
          <a:xfrm>
            <a:off x="5257800" y="6019800"/>
            <a:ext cx="3649663" cy="346075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0"/>
              </a:spcBef>
              <a:buSzTx/>
              <a:buFontTx/>
              <a:buNone/>
            </a:pPr>
            <a:r>
              <a:rPr lang="fr-FR" sz="1600" b="1">
                <a:solidFill>
                  <a:srgbClr val="FFFF00"/>
                </a:solidFill>
              </a:rPr>
              <a:t>Mouvement des chromosomes</a:t>
            </a:r>
          </a:p>
        </p:txBody>
      </p:sp>
      <p:cxnSp>
        <p:nvCxnSpPr>
          <p:cNvPr id="75787" name="AutoShape 11"/>
          <p:cNvCxnSpPr>
            <a:cxnSpLocks noChangeShapeType="1"/>
            <a:stCxn id="75778" idx="2"/>
            <a:endCxn id="75786" idx="0"/>
          </p:cNvCxnSpPr>
          <p:nvPr/>
        </p:nvCxnSpPr>
        <p:spPr bwMode="auto">
          <a:xfrm>
            <a:off x="4840288" y="5240338"/>
            <a:ext cx="2243137" cy="7794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5789" name="Text Box 13"/>
          <p:cNvSpPr txBox="1">
            <a:spLocks noChangeArrowheads="1"/>
          </p:cNvSpPr>
          <p:nvPr/>
        </p:nvSpPr>
        <p:spPr bwMode="auto">
          <a:xfrm>
            <a:off x="1598613" y="6324600"/>
            <a:ext cx="3430587" cy="346075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0"/>
              </a:spcBef>
              <a:buSzTx/>
              <a:buFontTx/>
              <a:buNone/>
            </a:pPr>
            <a:r>
              <a:rPr lang="fr-FR" sz="1600" b="1">
                <a:solidFill>
                  <a:srgbClr val="FFFF00"/>
                </a:solidFill>
              </a:rPr>
              <a:t>Force de tension (Adhésion)</a:t>
            </a:r>
          </a:p>
        </p:txBody>
      </p:sp>
      <p:cxnSp>
        <p:nvCxnSpPr>
          <p:cNvPr id="75790" name="AutoShape 14"/>
          <p:cNvCxnSpPr>
            <a:cxnSpLocks noChangeShapeType="1"/>
            <a:stCxn id="75778" idx="2"/>
            <a:endCxn id="75789" idx="0"/>
          </p:cNvCxnSpPr>
          <p:nvPr/>
        </p:nvCxnSpPr>
        <p:spPr bwMode="auto">
          <a:xfrm flipH="1">
            <a:off x="3314700" y="5240338"/>
            <a:ext cx="1525588" cy="10842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5792" name="Text Box 16"/>
          <p:cNvSpPr txBox="1">
            <a:spLocks noChangeArrowheads="1"/>
          </p:cNvSpPr>
          <p:nvPr/>
        </p:nvSpPr>
        <p:spPr bwMode="auto">
          <a:xfrm>
            <a:off x="6858000" y="4953000"/>
            <a:ext cx="1960563" cy="59055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0"/>
              </a:spcBef>
              <a:buSzTx/>
              <a:buFontTx/>
              <a:buNone/>
            </a:pPr>
            <a:r>
              <a:rPr lang="fr-FR" sz="1600" b="1">
                <a:solidFill>
                  <a:srgbClr val="FFFF00"/>
                </a:solidFill>
              </a:rPr>
              <a:t>Mouvement des organelles</a:t>
            </a:r>
          </a:p>
        </p:txBody>
      </p:sp>
      <p:cxnSp>
        <p:nvCxnSpPr>
          <p:cNvPr id="75793" name="AutoShape 17"/>
          <p:cNvCxnSpPr>
            <a:cxnSpLocks noChangeShapeType="1"/>
            <a:stCxn id="75778" idx="3"/>
            <a:endCxn id="75792" idx="1"/>
          </p:cNvCxnSpPr>
          <p:nvPr/>
        </p:nvCxnSpPr>
        <p:spPr bwMode="auto">
          <a:xfrm>
            <a:off x="5468938" y="5083175"/>
            <a:ext cx="1389062" cy="1651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5795" name="Text Box 19"/>
          <p:cNvSpPr txBox="1">
            <a:spLocks noChangeArrowheads="1"/>
          </p:cNvSpPr>
          <p:nvPr/>
        </p:nvSpPr>
        <p:spPr bwMode="auto">
          <a:xfrm>
            <a:off x="6934200" y="3657600"/>
            <a:ext cx="1676400" cy="59055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0"/>
              </a:spcBef>
              <a:buSzTx/>
              <a:buFontTx/>
              <a:buNone/>
            </a:pPr>
            <a:r>
              <a:rPr lang="fr-FR" sz="1600" b="1">
                <a:solidFill>
                  <a:srgbClr val="FFFF00"/>
                </a:solidFill>
              </a:rPr>
              <a:t>Ancrage des organelles</a:t>
            </a:r>
          </a:p>
        </p:txBody>
      </p:sp>
      <p:cxnSp>
        <p:nvCxnSpPr>
          <p:cNvPr id="75796" name="AutoShape 20"/>
          <p:cNvCxnSpPr>
            <a:cxnSpLocks noChangeShapeType="1"/>
            <a:stCxn id="75778" idx="0"/>
            <a:endCxn id="75795" idx="1"/>
          </p:cNvCxnSpPr>
          <p:nvPr/>
        </p:nvCxnSpPr>
        <p:spPr bwMode="auto">
          <a:xfrm flipV="1">
            <a:off x="4840288" y="3952875"/>
            <a:ext cx="2093912" cy="9731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5798" name="Text Box 22"/>
          <p:cNvSpPr txBox="1">
            <a:spLocks noChangeArrowheads="1"/>
          </p:cNvSpPr>
          <p:nvPr/>
        </p:nvSpPr>
        <p:spPr bwMode="auto">
          <a:xfrm>
            <a:off x="5114925" y="2743200"/>
            <a:ext cx="2352675" cy="346075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0"/>
              </a:spcBef>
              <a:buSzTx/>
              <a:buFontTx/>
              <a:buNone/>
            </a:pPr>
            <a:r>
              <a:rPr lang="fr-FR" sz="1600" b="1">
                <a:solidFill>
                  <a:srgbClr val="FFFF00"/>
                </a:solidFill>
              </a:rPr>
              <a:t>Forme de la cellule</a:t>
            </a:r>
          </a:p>
        </p:txBody>
      </p:sp>
      <p:cxnSp>
        <p:nvCxnSpPr>
          <p:cNvPr id="75799" name="AutoShape 23"/>
          <p:cNvCxnSpPr>
            <a:cxnSpLocks noChangeShapeType="1"/>
            <a:stCxn id="75778" idx="0"/>
            <a:endCxn id="75798" idx="2"/>
          </p:cNvCxnSpPr>
          <p:nvPr/>
        </p:nvCxnSpPr>
        <p:spPr bwMode="auto">
          <a:xfrm flipV="1">
            <a:off x="4840288" y="3089275"/>
            <a:ext cx="1450975" cy="18367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pic>
        <p:nvPicPr>
          <p:cNvPr id="75801" name="Picture 25" descr="Fig1_high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2078038"/>
            <a:ext cx="3429000" cy="2341562"/>
          </a:xfrm>
          <a:prstGeom prst="rect">
            <a:avLst/>
          </a:prstGeom>
          <a:noFill/>
          <a:ln w="9525">
            <a:solidFill>
              <a:srgbClr val="FFFF99"/>
            </a:solidFill>
            <a:miter lim="800000"/>
            <a:headEnd/>
            <a:tailEnd/>
          </a:ln>
        </p:spPr>
      </p:pic>
      <p:sp>
        <p:nvSpPr>
          <p:cNvPr id="76058" name="Rectangle 282"/>
          <p:cNvSpPr>
            <a:spLocks noGrp="1" noChangeArrowheads="1"/>
          </p:cNvSpPr>
          <p:nvPr>
            <p:ph type="title"/>
          </p:nvPr>
        </p:nvSpPr>
        <p:spPr>
          <a:xfrm>
            <a:off x="1527175" y="258763"/>
            <a:ext cx="7016750" cy="579437"/>
          </a:xfrm>
        </p:spPr>
        <p:txBody>
          <a:bodyPr/>
          <a:lstStyle/>
          <a:p>
            <a:r>
              <a:rPr lang="fr-FR"/>
              <a:t>Le cytosquelette, un réseau complexe</a:t>
            </a:r>
          </a:p>
        </p:txBody>
      </p:sp>
      <p:sp>
        <p:nvSpPr>
          <p:cNvPr id="76059" name="Rectangle 283"/>
          <p:cNvSpPr>
            <a:spLocks noGrp="1" noChangeArrowheads="1"/>
          </p:cNvSpPr>
          <p:nvPr>
            <p:ph type="body" idx="1"/>
          </p:nvPr>
        </p:nvSpPr>
        <p:spPr>
          <a:xfrm>
            <a:off x="1066800" y="1171575"/>
            <a:ext cx="7924800" cy="739775"/>
          </a:xfr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/>
          <a:lstStyle/>
          <a:p>
            <a:r>
              <a:rPr lang="fr-FR" sz="1400"/>
              <a:t>Le cytosquelette est un réseau 3D dense de filaments protéiques dans le cytoplasme de la cellule. Il existe 3 types de cytosquelettes correspondant à 3 types de filaments, les </a:t>
            </a:r>
            <a:r>
              <a:rPr lang="fr-FR" sz="1400" b="1">
                <a:solidFill>
                  <a:srgbClr val="3399FF"/>
                </a:solidFill>
              </a:rPr>
              <a:t>Microtubules</a:t>
            </a:r>
            <a:r>
              <a:rPr lang="fr-FR" sz="1400"/>
              <a:t>, les </a:t>
            </a:r>
            <a:r>
              <a:rPr lang="fr-FR" sz="1400" b="1">
                <a:solidFill>
                  <a:srgbClr val="FF0000"/>
                </a:solidFill>
              </a:rPr>
              <a:t>Microfilaments d’Actine</a:t>
            </a:r>
            <a:r>
              <a:rPr lang="fr-FR" sz="1400"/>
              <a:t> et les </a:t>
            </a:r>
            <a:r>
              <a:rPr lang="fr-FR" sz="1400" b="1">
                <a:solidFill>
                  <a:srgbClr val="33CC33"/>
                </a:solidFill>
              </a:rPr>
              <a:t>Filaments Intermédiaires</a:t>
            </a:r>
            <a:r>
              <a:rPr lang="fr-FR" sz="1400" b="1"/>
              <a:t> </a:t>
            </a:r>
            <a:r>
              <a:rPr lang="fr-FR" sz="1400"/>
              <a:t>.</a:t>
            </a:r>
          </a:p>
        </p:txBody>
      </p:sp>
      <p:sp>
        <p:nvSpPr>
          <p:cNvPr id="76078" name="Rectangle 302"/>
          <p:cNvSpPr>
            <a:spLocks noChangeArrowheads="1"/>
          </p:cNvSpPr>
          <p:nvPr/>
        </p:nvSpPr>
        <p:spPr bwMode="auto">
          <a:xfrm rot="16200000">
            <a:off x="-1051719" y="1818482"/>
            <a:ext cx="2632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1. Le cytosquelette</a:t>
            </a:r>
          </a:p>
        </p:txBody>
      </p:sp>
      <p:sp>
        <p:nvSpPr>
          <p:cNvPr id="76079" name="Text Box 303"/>
          <p:cNvSpPr txBox="1">
            <a:spLocks noChangeArrowheads="1"/>
          </p:cNvSpPr>
          <p:nvPr/>
        </p:nvSpPr>
        <p:spPr bwMode="auto">
          <a:xfrm>
            <a:off x="990600" y="4386263"/>
            <a:ext cx="3225800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200"/>
              <a:t>Modèle schématique des cytosquelettes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428875" y="258763"/>
            <a:ext cx="5237163" cy="579437"/>
          </a:xfrm>
        </p:spPr>
        <p:txBody>
          <a:bodyPr/>
          <a:lstStyle/>
          <a:p>
            <a:r>
              <a:rPr lang="fr-FR"/>
              <a:t>Conclusions et perspectives</a:t>
            </a:r>
          </a:p>
        </p:txBody>
      </p:sp>
      <p:sp>
        <p:nvSpPr>
          <p:cNvPr id="172038" name="Rectangle 6"/>
          <p:cNvSpPr>
            <a:spLocks noChangeArrowheads="1"/>
          </p:cNvSpPr>
          <p:nvPr/>
        </p:nvSpPr>
        <p:spPr bwMode="auto">
          <a:xfrm>
            <a:off x="990600" y="3886200"/>
            <a:ext cx="80010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Le syndrome de Bardet-Biedl:</a:t>
            </a:r>
          </a:p>
          <a:p>
            <a:pPr marL="1619250" lvl="4" indent="-184150">
              <a:buClr>
                <a:schemeClr val="tx2"/>
              </a:buClr>
              <a:buSzPct val="60000"/>
              <a:buFont typeface="Wingdings" pitchFamily="2" charset="2"/>
              <a:buChar char="¡"/>
            </a:pPr>
            <a:r>
              <a:rPr lang="fr-FR"/>
              <a:t>Identification de 2 nouveaux gènes</a:t>
            </a:r>
          </a:p>
          <a:p>
            <a:pPr marL="1619250" lvl="4" indent="-184150">
              <a:buClr>
                <a:schemeClr val="tx2"/>
              </a:buClr>
              <a:buSzPct val="60000"/>
              <a:buFont typeface="Wingdings" pitchFamily="2" charset="2"/>
              <a:buChar char="¡"/>
            </a:pPr>
            <a:r>
              <a:rPr lang="fr-FR"/>
              <a:t>BBS10 est un gène majeur</a:t>
            </a:r>
          </a:p>
          <a:p>
            <a:pPr marL="1619250" lvl="4" indent="-184150">
              <a:buClr>
                <a:schemeClr val="tx2"/>
              </a:buClr>
              <a:buSzPct val="60000"/>
              <a:buFont typeface="Wingdings" pitchFamily="2" charset="2"/>
              <a:buChar char="¡"/>
            </a:pPr>
            <a:r>
              <a:rPr lang="fr-FR"/>
              <a:t>Diagnostique (~25% patients)</a:t>
            </a:r>
          </a:p>
        </p:txBody>
      </p:sp>
      <p:sp>
        <p:nvSpPr>
          <p:cNvPr id="172041" name="Rectangle 9"/>
          <p:cNvSpPr>
            <a:spLocks noChangeArrowheads="1"/>
          </p:cNvSpPr>
          <p:nvPr/>
        </p:nvSpPr>
        <p:spPr bwMode="auto">
          <a:xfrm rot="16200000">
            <a:off x="-681831" y="1837531"/>
            <a:ext cx="1901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5. Conclusion</a:t>
            </a:r>
          </a:p>
        </p:txBody>
      </p:sp>
      <p:grpSp>
        <p:nvGrpSpPr>
          <p:cNvPr id="172047" name="Group 15"/>
          <p:cNvGrpSpPr>
            <a:grpSpLocks/>
          </p:cNvGrpSpPr>
          <p:nvPr/>
        </p:nvGrpSpPr>
        <p:grpSpPr bwMode="auto">
          <a:xfrm>
            <a:off x="990600" y="1295400"/>
            <a:ext cx="7170738" cy="2424113"/>
            <a:chOff x="624" y="816"/>
            <a:chExt cx="4517" cy="1527"/>
          </a:xfrm>
        </p:grpSpPr>
        <p:sp>
          <p:nvSpPr>
            <p:cNvPr id="172039" name="Rectangle 7"/>
            <p:cNvSpPr>
              <a:spLocks noChangeArrowheads="1"/>
            </p:cNvSpPr>
            <p:nvPr/>
          </p:nvSpPr>
          <p:spPr bwMode="auto">
            <a:xfrm>
              <a:off x="624" y="816"/>
              <a:ext cx="4517" cy="8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452438" lvl="1" indent="-184150">
                <a:buClr>
                  <a:schemeClr val="accent2"/>
                </a:buClr>
                <a:buFont typeface="Wingdings" pitchFamily="2" charset="2"/>
                <a:buChar char="l"/>
              </a:pPr>
              <a:r>
                <a:rPr lang="fr-FR"/>
                <a:t>Puce à ADN, Actichip:</a:t>
              </a:r>
            </a:p>
            <a:p>
              <a:pPr marL="1619250" lvl="4" indent="-184150">
                <a:buClr>
                  <a:schemeClr val="tx2"/>
                </a:buClr>
                <a:buSzPct val="60000"/>
                <a:buFont typeface="Wingdings" pitchFamily="2" charset="2"/>
                <a:buChar char="¡"/>
              </a:pPr>
              <a:r>
                <a:rPr lang="fr-FR"/>
                <a:t>Outil fonctionnel</a:t>
              </a:r>
            </a:p>
            <a:p>
              <a:pPr marL="1619250" lvl="4" indent="-184150">
                <a:buClr>
                  <a:schemeClr val="tx2"/>
                </a:buClr>
                <a:buSzPct val="60000"/>
                <a:buFont typeface="Wingdings" pitchFamily="2" charset="2"/>
                <a:buChar char="¡"/>
              </a:pPr>
              <a:r>
                <a:rPr lang="fr-FR"/>
                <a:t>Design de sondes adapté au cytosquelette</a:t>
              </a:r>
            </a:p>
            <a:p>
              <a:pPr marL="1619250" lvl="4" indent="-184150">
                <a:buClr>
                  <a:schemeClr val="tx2"/>
                </a:buClr>
                <a:buSzPct val="60000"/>
                <a:buFont typeface="Wingdings" pitchFamily="2" charset="2"/>
                <a:buChar char="¡"/>
              </a:pPr>
              <a:r>
                <a:rPr lang="fr-FR"/>
                <a:t>Intégration de tous les gènes du cytosquelette</a:t>
              </a:r>
            </a:p>
          </p:txBody>
        </p:sp>
        <p:sp>
          <p:nvSpPr>
            <p:cNvPr id="172042" name="Rectangle 10"/>
            <p:cNvSpPr>
              <a:spLocks noChangeArrowheads="1"/>
            </p:cNvSpPr>
            <p:nvPr/>
          </p:nvSpPr>
          <p:spPr bwMode="auto">
            <a:xfrm>
              <a:off x="912" y="1696"/>
              <a:ext cx="3743" cy="6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452438" lvl="1" indent="-184150">
                <a:buClr>
                  <a:srgbClr val="FF9900"/>
                </a:buClr>
                <a:buFont typeface="Wingdings" pitchFamily="2" charset="2"/>
                <a:buChar char="l"/>
              </a:pPr>
              <a:r>
                <a:rPr lang="fr-FR"/>
                <a:t>Son application:</a:t>
              </a:r>
            </a:p>
            <a:p>
              <a:pPr marL="1619250" lvl="4" indent="-184150">
                <a:buClr>
                  <a:srgbClr val="FF9900"/>
                </a:buClr>
                <a:buSzPct val="60000"/>
                <a:buFont typeface="Wingdings" pitchFamily="2" charset="2"/>
                <a:buChar char="¡"/>
              </a:pPr>
              <a:r>
                <a:rPr lang="fr-FR"/>
                <a:t>Régulation fine des différents gènes</a:t>
              </a:r>
            </a:p>
            <a:p>
              <a:pPr marL="1619250" lvl="4" indent="-184150">
                <a:buClr>
                  <a:srgbClr val="FF9900"/>
                </a:buClr>
                <a:buSzPct val="60000"/>
                <a:buFont typeface="Wingdings" pitchFamily="2" charset="2"/>
                <a:buChar char="¡"/>
              </a:pPr>
              <a:r>
                <a:rPr lang="fr-FR"/>
                <a:t>Cancer (modèle cellulaire)</a:t>
              </a:r>
            </a:p>
          </p:txBody>
        </p:sp>
      </p:grpSp>
      <p:sp>
        <p:nvSpPr>
          <p:cNvPr id="172043" name="Rectangle 11"/>
          <p:cNvSpPr>
            <a:spLocks noChangeArrowheads="1"/>
          </p:cNvSpPr>
          <p:nvPr/>
        </p:nvSpPr>
        <p:spPr bwMode="auto">
          <a:xfrm>
            <a:off x="1447800" y="5272088"/>
            <a:ext cx="5641975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2438" lvl="1" indent="-184150">
              <a:buClr>
                <a:srgbClr val="FF9900"/>
              </a:buClr>
              <a:buFont typeface="Wingdings" pitchFamily="2" charset="2"/>
              <a:buChar char="l"/>
            </a:pPr>
            <a:r>
              <a:rPr lang="fr-FR"/>
              <a:t>Questions:</a:t>
            </a:r>
          </a:p>
          <a:p>
            <a:pPr marL="1619250" lvl="4" indent="-184150">
              <a:buClr>
                <a:srgbClr val="FF9900"/>
              </a:buClr>
              <a:buSzPct val="60000"/>
              <a:buFont typeface="Wingdings" pitchFamily="2" charset="2"/>
              <a:buChar char="¡"/>
            </a:pPr>
            <a:r>
              <a:rPr lang="fr-FR"/>
              <a:t>Spécialisation du cil vertébré ?</a:t>
            </a:r>
          </a:p>
          <a:p>
            <a:pPr marL="1619250" lvl="4" indent="-184150">
              <a:buClr>
                <a:srgbClr val="FF9900"/>
              </a:buClr>
              <a:buSzPct val="60000"/>
              <a:buFont typeface="Wingdings" pitchFamily="2" charset="2"/>
              <a:buChar char="¡"/>
            </a:pPr>
            <a:r>
              <a:rPr lang="fr-FR"/>
              <a:t>Fonction et implication dans le cil</a:t>
            </a:r>
          </a:p>
          <a:p>
            <a:pPr marL="1619250" lvl="4" indent="-184150">
              <a:buClr>
                <a:srgbClr val="FF9900"/>
              </a:buClr>
              <a:buSzPct val="60000"/>
              <a:buFont typeface="Wingdings" pitchFamily="2" charset="2"/>
              <a:buChar char="¡"/>
            </a:pPr>
            <a:r>
              <a:rPr lang="fr-FR"/>
              <a:t>Structure 3D et complexes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1" name="Rectangle 5"/>
          <p:cNvSpPr>
            <a:spLocks noGrp="1" noChangeArrowheads="1"/>
          </p:cNvSpPr>
          <p:nvPr>
            <p:ph type="title"/>
          </p:nvPr>
        </p:nvSpPr>
        <p:spPr>
          <a:xfrm>
            <a:off x="3532188" y="258763"/>
            <a:ext cx="3025775" cy="579437"/>
          </a:xfrm>
        </p:spPr>
        <p:txBody>
          <a:bodyPr/>
          <a:lstStyle/>
          <a:p>
            <a:r>
              <a:rPr lang="fr-FR"/>
              <a:t>Remerciements</a:t>
            </a:r>
          </a:p>
        </p:txBody>
      </p:sp>
      <p:sp>
        <p:nvSpPr>
          <p:cNvPr id="167942" name="Rectangle 6"/>
          <p:cNvSpPr>
            <a:spLocks noChangeArrowheads="1"/>
          </p:cNvSpPr>
          <p:nvPr/>
        </p:nvSpPr>
        <p:spPr bwMode="auto">
          <a:xfrm rot="16200000">
            <a:off x="-406400" y="2114551"/>
            <a:ext cx="13477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6. MERCI</a:t>
            </a:r>
          </a:p>
        </p:txBody>
      </p:sp>
      <p:sp>
        <p:nvSpPr>
          <p:cNvPr id="167944" name="Rectangle 8"/>
          <p:cNvSpPr>
            <a:spLocks noChangeArrowheads="1"/>
          </p:cNvSpPr>
          <p:nvPr/>
        </p:nvSpPr>
        <p:spPr bwMode="auto">
          <a:xfrm>
            <a:off x="4344988" y="4648200"/>
            <a:ext cx="13700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200"/>
              <a:t>Barbara Winsor</a:t>
            </a:r>
          </a:p>
        </p:txBody>
      </p:sp>
      <p:pic>
        <p:nvPicPr>
          <p:cNvPr id="167939" name="Picture 3" descr="LBMAGM"/>
          <p:cNvPicPr>
            <a:picLocks noChangeAspect="1" noChangeArrowheads="1"/>
          </p:cNvPicPr>
          <p:nvPr/>
        </p:nvPicPr>
        <p:blipFill>
          <a:blip r:embed="rId2" cstate="print"/>
          <a:srcRect l="6818" t="24243" r="12263"/>
          <a:stretch>
            <a:fillRect/>
          </a:stretch>
        </p:blipFill>
        <p:spPr bwMode="auto">
          <a:xfrm>
            <a:off x="1143000" y="1485900"/>
            <a:ext cx="3624263" cy="2544763"/>
          </a:xfrm>
          <a:prstGeom prst="rect">
            <a:avLst/>
          </a:prstGeom>
          <a:noFill/>
        </p:spPr>
      </p:pic>
      <p:pic>
        <p:nvPicPr>
          <p:cNvPr id="167945" name="Picture 9" descr="Logo_LBMAG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81125" y="1135063"/>
            <a:ext cx="1524000" cy="711200"/>
          </a:xfrm>
          <a:prstGeom prst="rect">
            <a:avLst/>
          </a:prstGeom>
          <a:noFill/>
        </p:spPr>
      </p:pic>
      <p:pic>
        <p:nvPicPr>
          <p:cNvPr id="167961" name="Picture 25" descr="LogoMCESR"/>
          <p:cNvPicPr>
            <a:picLocks noChangeAspect="1" noChangeArrowheads="1"/>
          </p:cNvPicPr>
          <p:nvPr/>
        </p:nvPicPr>
        <p:blipFill>
          <a:blip r:embed="rId4" cstate="print"/>
          <a:srcRect l="26190" t="25000" r="9802"/>
          <a:stretch>
            <a:fillRect/>
          </a:stretch>
        </p:blipFill>
        <p:spPr bwMode="auto">
          <a:xfrm>
            <a:off x="228600" y="6175375"/>
            <a:ext cx="3429000" cy="515938"/>
          </a:xfrm>
          <a:prstGeom prst="rect">
            <a:avLst/>
          </a:prstGeom>
          <a:noFill/>
        </p:spPr>
      </p:pic>
      <p:pic>
        <p:nvPicPr>
          <p:cNvPr id="167962" name="Picture 26" descr="Logo_CRPSant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5143500"/>
            <a:ext cx="865188" cy="773113"/>
          </a:xfrm>
          <a:prstGeom prst="rect">
            <a:avLst/>
          </a:prstGeom>
          <a:noFill/>
        </p:spPr>
      </p:pic>
      <p:pic>
        <p:nvPicPr>
          <p:cNvPr id="167963" name="Picture 27" descr="Logo_IGBMC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463" y="5216525"/>
            <a:ext cx="1862137" cy="627063"/>
          </a:xfrm>
          <a:prstGeom prst="rect">
            <a:avLst/>
          </a:prstGeom>
          <a:noFill/>
        </p:spPr>
      </p:pic>
      <p:pic>
        <p:nvPicPr>
          <p:cNvPr id="167964" name="Picture 2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00600" y="4102100"/>
            <a:ext cx="3962400" cy="430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67943" name="Rectangle 7"/>
          <p:cNvSpPr>
            <a:spLocks noChangeArrowheads="1"/>
          </p:cNvSpPr>
          <p:nvPr/>
        </p:nvSpPr>
        <p:spPr bwMode="auto">
          <a:xfrm>
            <a:off x="6099175" y="4648200"/>
            <a:ext cx="2968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200"/>
              <a:t>Laboratoire de Diagnostique Médical</a:t>
            </a:r>
          </a:p>
        </p:txBody>
      </p:sp>
      <p:grpSp>
        <p:nvGrpSpPr>
          <p:cNvPr id="167976" name="Group 40"/>
          <p:cNvGrpSpPr>
            <a:grpSpLocks/>
          </p:cNvGrpSpPr>
          <p:nvPr/>
        </p:nvGrpSpPr>
        <p:grpSpPr bwMode="auto">
          <a:xfrm>
            <a:off x="6416675" y="4995863"/>
            <a:ext cx="2333625" cy="1695450"/>
            <a:chOff x="4038" y="3120"/>
            <a:chExt cx="1470" cy="1016"/>
          </a:xfrm>
        </p:grpSpPr>
        <p:pic>
          <p:nvPicPr>
            <p:cNvPr id="167975" name="Picture 39" descr="IMG_0752"/>
            <p:cNvPicPr>
              <a:picLocks noChangeAspect="1" noChangeArrowheads="1"/>
            </p:cNvPicPr>
            <p:nvPr/>
          </p:nvPicPr>
          <p:blipFill>
            <a:blip r:embed="rId8" cstate="print"/>
            <a:srcRect l="28937" t="14307" r="53743" b="17551"/>
            <a:stretch>
              <a:fillRect/>
            </a:stretch>
          </p:blipFill>
          <p:spPr bwMode="auto">
            <a:xfrm>
              <a:off x="4038" y="3120"/>
              <a:ext cx="342" cy="1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7940" name="Picture 4" descr="Photo 005"/>
            <p:cNvPicPr>
              <a:picLocks noChangeAspect="1" noChangeArrowheads="1"/>
            </p:cNvPicPr>
            <p:nvPr/>
          </p:nvPicPr>
          <p:blipFill>
            <a:blip r:embed="rId9" cstate="print"/>
            <a:srcRect l="17815" t="14534" r="8592"/>
            <a:stretch>
              <a:fillRect/>
            </a:stretch>
          </p:blipFill>
          <p:spPr bwMode="auto">
            <a:xfrm>
              <a:off x="4339" y="3120"/>
              <a:ext cx="1169" cy="1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7978" name="Picture 4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4102100"/>
            <a:ext cx="3962400" cy="430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67979" name="Line 43"/>
          <p:cNvSpPr>
            <a:spLocks noChangeShapeType="1"/>
          </p:cNvSpPr>
          <p:nvPr/>
        </p:nvSpPr>
        <p:spPr bwMode="auto">
          <a:xfrm>
            <a:off x="1587500" y="4259263"/>
            <a:ext cx="3048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167980" name="Line 44"/>
          <p:cNvSpPr>
            <a:spLocks noChangeShapeType="1"/>
          </p:cNvSpPr>
          <p:nvPr/>
        </p:nvSpPr>
        <p:spPr bwMode="auto">
          <a:xfrm flipH="1">
            <a:off x="1587500" y="4259263"/>
            <a:ext cx="3048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167982" name="Rectangle 46"/>
          <p:cNvSpPr>
            <a:spLocks noChangeArrowheads="1"/>
          </p:cNvSpPr>
          <p:nvPr/>
        </p:nvSpPr>
        <p:spPr bwMode="auto">
          <a:xfrm rot="-1326711">
            <a:off x="503238" y="4205288"/>
            <a:ext cx="1127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0000"/>
                </a:solidFill>
              </a:rPr>
              <a:t>Service</a:t>
            </a:r>
          </a:p>
        </p:txBody>
      </p:sp>
      <p:pic>
        <p:nvPicPr>
          <p:cNvPr id="167985" name="Picture 49" descr="BWGP2005"/>
          <p:cNvPicPr>
            <a:picLocks noChangeAspect="1" noChangeArrowheads="1"/>
          </p:cNvPicPr>
          <p:nvPr/>
        </p:nvPicPr>
        <p:blipFill>
          <a:blip r:embed="rId10" cstate="print"/>
          <a:srcRect l="2222" t="2592" r="3334" b="4074"/>
          <a:stretch>
            <a:fillRect/>
          </a:stretch>
        </p:blipFill>
        <p:spPr bwMode="auto">
          <a:xfrm>
            <a:off x="3886200" y="4995863"/>
            <a:ext cx="2286000" cy="1695450"/>
          </a:xfrm>
          <a:prstGeom prst="rect">
            <a:avLst/>
          </a:prstGeom>
          <a:noFill/>
        </p:spPr>
      </p:pic>
      <p:pic>
        <p:nvPicPr>
          <p:cNvPr id="167987" name="Picture 51" descr="bingi2005"/>
          <p:cNvPicPr>
            <a:picLocks noChangeAspect="1" noChangeArrowheads="1"/>
          </p:cNvPicPr>
          <p:nvPr/>
        </p:nvPicPr>
        <p:blipFill>
          <a:blip r:embed="rId11" cstate="print"/>
          <a:srcRect l="8673" t="14764" r="12364" b="6398"/>
          <a:stretch>
            <a:fillRect/>
          </a:stretch>
        </p:blipFill>
        <p:spPr bwMode="auto">
          <a:xfrm>
            <a:off x="5032375" y="1485900"/>
            <a:ext cx="3408363" cy="2544763"/>
          </a:xfrm>
          <a:prstGeom prst="rect">
            <a:avLst/>
          </a:prstGeom>
          <a:noFill/>
        </p:spPr>
      </p:pic>
      <p:pic>
        <p:nvPicPr>
          <p:cNvPr id="167946" name="Picture 10" descr="LogoLbgi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57800" y="1287463"/>
            <a:ext cx="841375" cy="431800"/>
          </a:xfrm>
          <a:prstGeom prst="rect">
            <a:avLst/>
          </a:prstGeom>
          <a:noFill/>
        </p:spPr>
      </p:pic>
      <p:pic>
        <p:nvPicPr>
          <p:cNvPr id="167988" name="Picture 52"/>
          <p:cNvPicPr>
            <a:picLocks noChangeAspect="1" noChangeArrowheads="1"/>
          </p:cNvPicPr>
          <p:nvPr/>
        </p:nvPicPr>
        <p:blipFill>
          <a:blip r:embed="rId7" cstate="print"/>
          <a:srcRect l="401" t="43314" r="95593" b="5167"/>
          <a:stretch>
            <a:fillRect/>
          </a:stretch>
        </p:blipFill>
        <p:spPr bwMode="auto">
          <a:xfrm>
            <a:off x="2590800" y="4495800"/>
            <a:ext cx="1676400" cy="280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67983" name="Rectangle 47"/>
          <p:cNvSpPr>
            <a:spLocks noChangeArrowheads="1"/>
          </p:cNvSpPr>
          <p:nvPr/>
        </p:nvSpPr>
        <p:spPr bwMode="auto">
          <a:xfrm>
            <a:off x="2570163" y="4479925"/>
            <a:ext cx="17399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sz="1200" b="1">
                <a:solidFill>
                  <a:srgbClr val="FF0000"/>
                </a:solidFill>
              </a:rPr>
              <a:t>et de Luxembourg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919" name="Group 95"/>
          <p:cNvGraphicFramePr>
            <a:graphicFrameLocks noGrp="1"/>
          </p:cNvGraphicFramePr>
          <p:nvPr/>
        </p:nvGraphicFramePr>
        <p:xfrm>
          <a:off x="990600" y="1508125"/>
          <a:ext cx="8001000" cy="3019425"/>
        </p:xfrm>
        <a:graphic>
          <a:graphicData uri="http://schemas.openxmlformats.org/drawingml/2006/table">
            <a:tbl>
              <a:tblPr/>
              <a:tblGrid>
                <a:gridCol w="1211263"/>
                <a:gridCol w="2293937"/>
                <a:gridCol w="2286000"/>
                <a:gridCol w="220980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99FF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Microtubule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3399FF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Microfilament d’Actine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CC33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Filament Intermédiaire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33CC33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Diamètre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25 nm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 nm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 nm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6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Forme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Tubes creux composés de 13 protofilaments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Filaments en hélices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Filaments composés de 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 protofilaments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5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Composant  protéique du filament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Tubuline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Protéine globulaire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Dimère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(alpha et béta)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Actine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Protéine globulaire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Monomère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(6 isoformes)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I:  Kératines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II:  vimentine</a:t>
                      </a: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desmine, GFAPs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III: neurofilaments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IV: lamines 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Nucléotide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GTP  (2 par dimère)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ATP (1:1)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0000"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Aucun connu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7863" name="Picture 39" descr="Filament_interm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6100" y="4800600"/>
            <a:ext cx="2019300" cy="1535113"/>
          </a:xfrm>
          <a:prstGeom prst="rect">
            <a:avLst/>
          </a:prstGeom>
          <a:noFill/>
        </p:spPr>
      </p:pic>
      <p:pic>
        <p:nvPicPr>
          <p:cNvPr id="77864" name="Picture 40" descr="Microtubul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76463" y="4572000"/>
            <a:ext cx="2314575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65" name="Picture 41" descr="Actine_formation"/>
          <p:cNvPicPr>
            <a:picLocks noChangeAspect="1" noChangeArrowheads="1"/>
          </p:cNvPicPr>
          <p:nvPr/>
        </p:nvPicPr>
        <p:blipFill>
          <a:blip r:embed="rId5" cstate="print"/>
          <a:srcRect l="4767" t="7744" r="11948"/>
          <a:stretch>
            <a:fillRect/>
          </a:stretch>
        </p:blipFill>
        <p:spPr bwMode="auto">
          <a:xfrm>
            <a:off x="4527550" y="4800600"/>
            <a:ext cx="2301875" cy="1739900"/>
          </a:xfrm>
          <a:prstGeom prst="rect">
            <a:avLst/>
          </a:prstGeom>
          <a:noFill/>
        </p:spPr>
      </p:pic>
      <p:sp>
        <p:nvSpPr>
          <p:cNvPr id="77868" name="Rectangle 44"/>
          <p:cNvSpPr>
            <a:spLocks noGrp="1" noChangeArrowheads="1"/>
          </p:cNvSpPr>
          <p:nvPr>
            <p:ph type="title"/>
          </p:nvPr>
        </p:nvSpPr>
        <p:spPr>
          <a:xfrm>
            <a:off x="1911350" y="258763"/>
            <a:ext cx="6227763" cy="579437"/>
          </a:xfrm>
        </p:spPr>
        <p:txBody>
          <a:bodyPr/>
          <a:lstStyle/>
          <a:p>
            <a:r>
              <a:rPr lang="fr-FR"/>
              <a:t>Les propriétés des cytosquelettes</a:t>
            </a:r>
          </a:p>
        </p:txBody>
      </p:sp>
      <p:sp>
        <p:nvSpPr>
          <p:cNvPr id="77908" name="Rectangle 84"/>
          <p:cNvSpPr>
            <a:spLocks noChangeArrowheads="1"/>
          </p:cNvSpPr>
          <p:nvPr/>
        </p:nvSpPr>
        <p:spPr bwMode="auto">
          <a:xfrm rot="16200000">
            <a:off x="-1051719" y="1818482"/>
            <a:ext cx="2632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1. Le cytosquelette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460750" y="258763"/>
            <a:ext cx="3138488" cy="579437"/>
          </a:xfrm>
        </p:spPr>
        <p:txBody>
          <a:bodyPr/>
          <a:lstStyle/>
          <a:p>
            <a:r>
              <a:rPr lang="fr-FR"/>
              <a:t>Le cytosquelette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43063" y="1066800"/>
            <a:ext cx="4768850" cy="366713"/>
          </a:xfrm>
        </p:spPr>
        <p:txBody>
          <a:bodyPr/>
          <a:lstStyle/>
          <a:p>
            <a:r>
              <a:rPr lang="fr-FR"/>
              <a:t>Le répertoire des protéines liant l’actine</a:t>
            </a:r>
          </a:p>
        </p:txBody>
      </p:sp>
      <p:sp>
        <p:nvSpPr>
          <p:cNvPr id="166917" name="Rectangle 5"/>
          <p:cNvSpPr>
            <a:spLocks noChangeArrowheads="1"/>
          </p:cNvSpPr>
          <p:nvPr/>
        </p:nvSpPr>
        <p:spPr bwMode="auto">
          <a:xfrm rot="16200000">
            <a:off x="-1051719" y="1818482"/>
            <a:ext cx="2632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1. Le cytosquelette</a:t>
            </a:r>
          </a:p>
        </p:txBody>
      </p:sp>
      <p:pic>
        <p:nvPicPr>
          <p:cNvPr id="166918" name="Picture 6" descr="Cytoskeleton_ABP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250" y="1524000"/>
            <a:ext cx="8007350" cy="5195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460750" y="258763"/>
            <a:ext cx="3138488" cy="579437"/>
          </a:xfrm>
        </p:spPr>
        <p:txBody>
          <a:bodyPr/>
          <a:lstStyle/>
          <a:p>
            <a:r>
              <a:rPr lang="fr-FR"/>
              <a:t>Le cytosquelette</a:t>
            </a:r>
          </a:p>
        </p:txBody>
      </p:sp>
      <p:sp>
        <p:nvSpPr>
          <p:cNvPr id="151560" name="Rectangle 8"/>
          <p:cNvSpPr>
            <a:spLocks noChangeArrowheads="1"/>
          </p:cNvSpPr>
          <p:nvPr/>
        </p:nvSpPr>
        <p:spPr bwMode="auto">
          <a:xfrm>
            <a:off x="1447800" y="1676400"/>
            <a:ext cx="4217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D’un point de vue bioinformatique:</a:t>
            </a:r>
          </a:p>
        </p:txBody>
      </p:sp>
      <p:sp>
        <p:nvSpPr>
          <p:cNvPr id="151561" name="Rectangle 9"/>
          <p:cNvSpPr>
            <a:spLocks noChangeArrowheads="1"/>
          </p:cNvSpPr>
          <p:nvPr/>
        </p:nvSpPr>
        <p:spPr bwMode="auto">
          <a:xfrm>
            <a:off x="1514475" y="5576888"/>
            <a:ext cx="4737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Le cytosquelette constitue un challenge</a:t>
            </a:r>
          </a:p>
        </p:txBody>
      </p:sp>
      <p:sp>
        <p:nvSpPr>
          <p:cNvPr id="151562" name="Rectangle 10"/>
          <p:cNvSpPr>
            <a:spLocks noChangeArrowheads="1"/>
          </p:cNvSpPr>
          <p:nvPr/>
        </p:nvSpPr>
        <p:spPr bwMode="auto">
          <a:xfrm rot="16200000">
            <a:off x="-1051719" y="1818482"/>
            <a:ext cx="2632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 b="1">
                <a:solidFill>
                  <a:srgbClr val="FF9900"/>
                </a:solidFill>
              </a:rPr>
              <a:t>1. Le cytosquelette</a:t>
            </a:r>
          </a:p>
        </p:txBody>
      </p:sp>
      <p:sp>
        <p:nvSpPr>
          <p:cNvPr id="151563" name="Rectangle 11"/>
          <p:cNvSpPr>
            <a:spLocks noChangeArrowheads="1"/>
          </p:cNvSpPr>
          <p:nvPr/>
        </p:nvSpPr>
        <p:spPr bwMode="auto">
          <a:xfrm>
            <a:off x="1514475" y="2590800"/>
            <a:ext cx="52117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Quels sont les gènes du cytosquelette ?</a:t>
            </a:r>
          </a:p>
        </p:txBody>
      </p:sp>
      <p:sp>
        <p:nvSpPr>
          <p:cNvPr id="151564" name="Rectangle 12"/>
          <p:cNvSpPr>
            <a:spLocks noChangeArrowheads="1"/>
          </p:cNvSpPr>
          <p:nvPr/>
        </p:nvSpPr>
        <p:spPr bwMode="auto">
          <a:xfrm>
            <a:off x="1514475" y="3336925"/>
            <a:ext cx="4584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Familles de protéines très proches</a:t>
            </a:r>
          </a:p>
        </p:txBody>
      </p:sp>
      <p:sp>
        <p:nvSpPr>
          <p:cNvPr id="151565" name="Rectangle 13"/>
          <p:cNvSpPr>
            <a:spLocks noChangeArrowheads="1"/>
          </p:cNvSpPr>
          <p:nvPr/>
        </p:nvSpPr>
        <p:spPr bwMode="auto">
          <a:xfrm>
            <a:off x="1514475" y="4083050"/>
            <a:ext cx="4310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Complexes protéiques multiples</a:t>
            </a:r>
          </a:p>
        </p:txBody>
      </p:sp>
      <p:sp>
        <p:nvSpPr>
          <p:cNvPr id="151568" name="Rectangle 16"/>
          <p:cNvSpPr>
            <a:spLocks noChangeArrowheads="1"/>
          </p:cNvSpPr>
          <p:nvPr/>
        </p:nvSpPr>
        <p:spPr bwMode="auto">
          <a:xfrm>
            <a:off x="1514475" y="4829175"/>
            <a:ext cx="3965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Interconnexions nombreuses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1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1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1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1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1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61" grpId="0"/>
      <p:bldP spid="151563" grpId="0"/>
      <p:bldP spid="151564" grpId="0"/>
      <p:bldP spid="151565" grpId="0"/>
      <p:bldP spid="1515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498850" y="258763"/>
            <a:ext cx="3070225" cy="579437"/>
          </a:xfrm>
        </p:spPr>
        <p:txBody>
          <a:bodyPr/>
          <a:lstStyle/>
          <a:p>
            <a:r>
              <a:rPr lang="fr-FR"/>
              <a:t>Travail de thèse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92238" y="1219200"/>
            <a:ext cx="3441700" cy="1027113"/>
          </a:xfrm>
        </p:spPr>
        <p:txBody>
          <a:bodyPr/>
          <a:lstStyle/>
          <a:p>
            <a:r>
              <a:rPr lang="fr-FR"/>
              <a:t>Au cours de cette thèse:</a:t>
            </a:r>
          </a:p>
          <a:p>
            <a:pPr lvl="1"/>
            <a:r>
              <a:rPr lang="fr-FR"/>
              <a:t>Génomique comparative</a:t>
            </a:r>
          </a:p>
          <a:p>
            <a:pPr lvl="1"/>
            <a:r>
              <a:rPr lang="fr-FR"/>
              <a:t>Transcriptomique</a:t>
            </a:r>
          </a:p>
        </p:txBody>
      </p:sp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1120775" y="2514600"/>
            <a:ext cx="4213225" cy="168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fr-FR"/>
              <a:t>Développements bioinformatiques: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Actinome (1742 références)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ComIcs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ARPAnno</a:t>
            </a:r>
          </a:p>
          <a:p>
            <a:pPr marL="452438" lvl="1" indent="-184150">
              <a:buClr>
                <a:schemeClr val="accent2"/>
              </a:buClr>
              <a:buFont typeface="Wingdings" pitchFamily="2" charset="2"/>
              <a:buChar char="l"/>
            </a:pPr>
            <a:r>
              <a:rPr lang="fr-FR"/>
              <a:t>CADO4MI</a:t>
            </a:r>
          </a:p>
        </p:txBody>
      </p:sp>
      <p:pic>
        <p:nvPicPr>
          <p:cNvPr id="153607" name="Picture 7" descr="ARPAn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5334000"/>
            <a:ext cx="1219200" cy="987425"/>
          </a:xfrm>
          <a:prstGeom prst="rect">
            <a:avLst/>
          </a:prstGeom>
          <a:noFill/>
        </p:spPr>
      </p:pic>
      <p:pic>
        <p:nvPicPr>
          <p:cNvPr id="153610" name="Picture 10" descr="CADO4M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5032375"/>
            <a:ext cx="3276600" cy="1520825"/>
          </a:xfrm>
          <a:prstGeom prst="rect">
            <a:avLst/>
          </a:prstGeom>
          <a:noFill/>
        </p:spPr>
      </p:pic>
      <p:pic>
        <p:nvPicPr>
          <p:cNvPr id="153611" name="Picture 11" descr="ComIc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4926013"/>
            <a:ext cx="2590800" cy="1550987"/>
          </a:xfrm>
          <a:prstGeom prst="rect">
            <a:avLst/>
          </a:prstGeom>
          <a:noFill/>
        </p:spPr>
      </p:pic>
      <p:pic>
        <p:nvPicPr>
          <p:cNvPr id="153619" name="Picture 19" descr="ActinGscopeBoar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52913" y="3352800"/>
            <a:ext cx="4586287" cy="1282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3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3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53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3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53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3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3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4" grpId="0" uiExpand="1" build="allAtOnce"/>
    </p:bldLst>
  </p:timing>
</p:sld>
</file>

<file path=ppt/theme/theme1.xml><?xml version="1.0" encoding="utf-8"?>
<a:theme xmlns:a="http://schemas.openxmlformats.org/drawingml/2006/main" name="Titre">
  <a:themeElements>
    <a:clrScheme name="Titr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r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70000"/>
          <a:buFont typeface="Wingdings" pitchFamily="2" charset="2"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70000"/>
          <a:buFont typeface="Wingdings" pitchFamily="2" charset="2"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Titr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r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r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r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r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r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iapoDéfaut">
  <a:themeElements>
    <a:clrScheme name="DiapoDéfaut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DiapoDéfaut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70000"/>
          <a:buFont typeface="Wingdings" pitchFamily="2" charset="2"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70000"/>
          <a:buFont typeface="Wingdings" pitchFamily="2" charset="2"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iapoDéfaut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poDéfaut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poDéfaut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poDéfaut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apoDéfaut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poDéfaut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poDéfaut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poDéfaut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poDéfaut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apoDéfaut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6336</TotalTime>
  <Words>2755</Words>
  <Application>Microsoft Office PowerPoint</Application>
  <PresentationFormat>Affichage à l'écran (4:3)</PresentationFormat>
  <Paragraphs>698</Paragraphs>
  <Slides>51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51</vt:i4>
      </vt:variant>
    </vt:vector>
  </HeadingPairs>
  <TitlesOfParts>
    <vt:vector size="57" baseType="lpstr">
      <vt:lpstr>Arial</vt:lpstr>
      <vt:lpstr>Times New Roman</vt:lpstr>
      <vt:lpstr>Verdana</vt:lpstr>
      <vt:lpstr>Wingdings</vt:lpstr>
      <vt:lpstr>Titre</vt:lpstr>
      <vt:lpstr>DiapoDéfaut</vt:lpstr>
      <vt:lpstr>Analyse du cytosquelette par des approches bioinformatiques à haut débit de génomique comparative et de transcriptomique</vt:lpstr>
      <vt:lpstr>Stratégie d’analyse</vt:lpstr>
      <vt:lpstr>Plan</vt:lpstr>
      <vt:lpstr>Le cytosquelette, généralités</vt:lpstr>
      <vt:lpstr>Le cytosquelette, un réseau complexe</vt:lpstr>
      <vt:lpstr>Les propriétés des cytosquelettes</vt:lpstr>
      <vt:lpstr>Le cytosquelette</vt:lpstr>
      <vt:lpstr>Le cytosquelette</vt:lpstr>
      <vt:lpstr>Travail de thèse</vt:lpstr>
      <vt:lpstr>Génomique comparative</vt:lpstr>
      <vt:lpstr>La superfamille des Actines</vt:lpstr>
      <vt:lpstr>La superfamille des Actines</vt:lpstr>
      <vt:lpstr>La superfamille des Actines</vt:lpstr>
      <vt:lpstr>Actin-Related Proteins</vt:lpstr>
      <vt:lpstr>Actin-Related Proteins</vt:lpstr>
      <vt:lpstr>Actin-Related Proteins</vt:lpstr>
      <vt:lpstr>Actin-Related Proteins</vt:lpstr>
      <vt:lpstr>Actin-Related Proteins</vt:lpstr>
      <vt:lpstr>Actin-Related Proteins</vt:lpstr>
      <vt:lpstr>Actin-Related Proteins</vt:lpstr>
      <vt:lpstr>Actin-Related Proteins</vt:lpstr>
      <vt:lpstr>Actin-Related Proteins</vt:lpstr>
      <vt:lpstr>ARPAnno</vt:lpstr>
      <vt:lpstr>Distribution phylogénétique des ARPs</vt:lpstr>
      <vt:lpstr>Distribution phylogénétique des ARPs</vt:lpstr>
      <vt:lpstr>Actin-Related Proteins</vt:lpstr>
      <vt:lpstr>Conservation structurale</vt:lpstr>
      <vt:lpstr>Conservation structurale</vt:lpstr>
      <vt:lpstr>Conservation structurale</vt:lpstr>
      <vt:lpstr>Grande conservation</vt:lpstr>
      <vt:lpstr>Actichip</vt:lpstr>
      <vt:lpstr>Design de sondes</vt:lpstr>
      <vt:lpstr>CADO4MI</vt:lpstr>
      <vt:lpstr>CADO4MI</vt:lpstr>
      <vt:lpstr>Validation des sondes</vt:lpstr>
      <vt:lpstr>Actichip</vt:lpstr>
      <vt:lpstr>Présentation PowerPoint</vt:lpstr>
      <vt:lpstr>Le syndrome de Bardet-Biedl</vt:lpstr>
      <vt:lpstr>Une maladie hétérogène</vt:lpstr>
      <vt:lpstr>Identification de nouveaux gènes</vt:lpstr>
      <vt:lpstr>Les cibles</vt:lpstr>
      <vt:lpstr>Epidémiologie</vt:lpstr>
      <vt:lpstr>Le syndrome de Bardet-Biedl</vt:lpstr>
      <vt:lpstr>Distribution phylogénétique</vt:lpstr>
      <vt:lpstr>Les chaperonines de type II</vt:lpstr>
      <vt:lpstr>Modèle 3D</vt:lpstr>
      <vt:lpstr>Modèle 3D</vt:lpstr>
      <vt:lpstr>Test fonctionnel</vt:lpstr>
      <vt:lpstr>Conclusions et perspectives</vt:lpstr>
      <vt:lpstr>Conclusions et perspectives</vt:lpstr>
      <vt:lpstr>Remerciements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 MULLER</dc:creator>
  <cp:lastModifiedBy>Jean MULLER</cp:lastModifiedBy>
  <cp:revision>665</cp:revision>
  <cp:lastPrinted>1601-01-01T00:00:00Z</cp:lastPrinted>
  <dcterms:created xsi:type="dcterms:W3CDTF">1601-01-01T00:00:00Z</dcterms:created>
  <dcterms:modified xsi:type="dcterms:W3CDTF">2015-05-06T06:59:44Z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